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8" r:id="rId2"/>
    <p:sldId id="336" r:id="rId3"/>
    <p:sldId id="273" r:id="rId4"/>
    <p:sldId id="340" r:id="rId5"/>
    <p:sldId id="306" r:id="rId6"/>
    <p:sldId id="308" r:id="rId7"/>
    <p:sldId id="309" r:id="rId8"/>
    <p:sldId id="310" r:id="rId9"/>
    <p:sldId id="311" r:id="rId10"/>
    <p:sldId id="335" r:id="rId11"/>
    <p:sldId id="344" r:id="rId12"/>
    <p:sldId id="315" r:id="rId13"/>
    <p:sldId id="345" r:id="rId14"/>
    <p:sldId id="343" r:id="rId15"/>
    <p:sldId id="316" r:id="rId16"/>
    <p:sldId id="346" r:id="rId17"/>
    <p:sldId id="347" r:id="rId18"/>
    <p:sldId id="348" r:id="rId19"/>
    <p:sldId id="320" r:id="rId20"/>
    <p:sldId id="321" r:id="rId21"/>
    <p:sldId id="322" r:id="rId22"/>
    <p:sldId id="333" r:id="rId23"/>
    <p:sldId id="3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CC"/>
    <a:srgbClr val="342A66"/>
    <a:srgbClr val="636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80"/>
  </p:normalViewPr>
  <p:slideViewPr>
    <p:cSldViewPr snapToGrid="0" snapToObjects="1">
      <p:cViewPr varScale="1">
        <p:scale>
          <a:sx n="85" d="100"/>
          <a:sy n="85" d="100"/>
        </p:scale>
        <p:origin x="96" y="10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C9AF2-701D-4285-9788-19F32FD09B68}"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IN"/>
        </a:p>
      </dgm:t>
    </dgm:pt>
    <dgm:pt modelId="{75725AFD-F3B2-4762-BC48-B1911262ACF6}">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rPr>
            <a:t>Exchange Platforms for transacting in Mutual Funds </a:t>
          </a:r>
          <a:endParaRPr lang="en-IN" sz="2400" b="0" cap="none" spc="0" dirty="0">
            <a:ln w="0"/>
            <a:solidFill>
              <a:schemeClr val="tx1"/>
            </a:solidFill>
            <a:effectLst>
              <a:outerShdw blurRad="38100" dist="19050" dir="2700000" algn="tl" rotWithShape="0">
                <a:schemeClr val="dk1">
                  <a:alpha val="40000"/>
                </a:schemeClr>
              </a:outerShdw>
            </a:effectLst>
          </a:endParaRPr>
        </a:p>
      </dgm:t>
    </dgm:pt>
    <dgm:pt modelId="{9A43100B-1FE5-4EDA-AA9E-9B637DAF91CC}" type="parTrans" cxnId="{130668BD-115C-4076-B14B-11329DF79927}">
      <dgm:prSet/>
      <dgm:spPr/>
      <dgm:t>
        <a:bodyPr/>
        <a:lstStyle/>
        <a:p>
          <a:endParaRPr lang="en-IN"/>
        </a:p>
      </dgm:t>
    </dgm:pt>
    <dgm:pt modelId="{79B14210-8CF7-45E0-A833-6EE652E3A6C8}" type="sibTrans" cxnId="{130668BD-115C-4076-B14B-11329DF79927}">
      <dgm:prSet/>
      <dgm:spPr/>
      <dgm:t>
        <a:bodyPr/>
        <a:lstStyle/>
        <a:p>
          <a:endParaRPr lang="en-IN"/>
        </a:p>
      </dgm:t>
    </dgm:pt>
    <dgm:pt modelId="{B23FD16F-B64C-40A1-818E-3B5A5A61B50B}">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rPr>
            <a:t>MFSS </a:t>
          </a:r>
        </a:p>
        <a:p>
          <a:r>
            <a:rPr lang="en-US" sz="2400" b="0" cap="none" spc="0" dirty="0" smtClean="0">
              <a:ln w="0"/>
              <a:solidFill>
                <a:schemeClr val="tx1"/>
              </a:solidFill>
              <a:effectLst>
                <a:outerShdw blurRad="38100" dist="19050" dir="2700000" algn="tl" rotWithShape="0">
                  <a:schemeClr val="dk1">
                    <a:alpha val="40000"/>
                  </a:schemeClr>
                </a:outerShdw>
              </a:effectLst>
            </a:rPr>
            <a:t>Trading / Clearing member </a:t>
          </a:r>
          <a:endParaRPr lang="en-IN" sz="2400" b="0" cap="none" spc="0" dirty="0">
            <a:ln w="0"/>
            <a:solidFill>
              <a:schemeClr val="tx1"/>
            </a:solidFill>
            <a:effectLst>
              <a:outerShdw blurRad="38100" dist="19050" dir="2700000" algn="tl" rotWithShape="0">
                <a:schemeClr val="dk1">
                  <a:alpha val="40000"/>
                </a:schemeClr>
              </a:outerShdw>
            </a:effectLst>
          </a:endParaRPr>
        </a:p>
      </dgm:t>
    </dgm:pt>
    <dgm:pt modelId="{1FDF690B-1EEC-455C-A48A-EA827DBC06F8}" type="parTrans" cxnId="{7C93BAF5-E793-4C3B-A67E-92FF5BB240E9}">
      <dgm:prSet/>
      <dgm:spPr/>
      <dgm:t>
        <a:bodyPr/>
        <a:lstStyle/>
        <a:p>
          <a:endParaRPr lang="en-IN"/>
        </a:p>
      </dgm:t>
    </dgm:pt>
    <dgm:pt modelId="{62EEB3B3-378B-441D-A4ED-9E05AC2A422B}" type="sibTrans" cxnId="{7C93BAF5-E793-4C3B-A67E-92FF5BB240E9}">
      <dgm:prSet/>
      <dgm:spPr/>
      <dgm:t>
        <a:bodyPr/>
        <a:lstStyle/>
        <a:p>
          <a:endParaRPr lang="en-IN"/>
        </a:p>
      </dgm:t>
    </dgm:pt>
    <dgm:pt modelId="{416BD9F9-5488-48D4-9348-87496635803A}">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0" cap="none" spc="0" dirty="0" smtClean="0">
              <a:ln w="0"/>
              <a:solidFill>
                <a:schemeClr val="tx1"/>
              </a:solidFill>
              <a:effectLst>
                <a:outerShdw blurRad="38100" dist="19050" dir="2700000" algn="tl" rotWithShape="0">
                  <a:schemeClr val="dk1">
                    <a:alpha val="40000"/>
                  </a:schemeClr>
                </a:outerShdw>
              </a:effectLst>
            </a:rPr>
            <a:t>Transactions through Web based platform  with pool account facility</a:t>
          </a:r>
          <a:endParaRPr lang="en-IN" sz="2000" b="0" cap="none" spc="0" dirty="0">
            <a:ln w="0"/>
            <a:solidFill>
              <a:schemeClr val="tx1"/>
            </a:solidFill>
            <a:effectLst>
              <a:outerShdw blurRad="38100" dist="19050" dir="2700000" algn="tl" rotWithShape="0">
                <a:schemeClr val="dk1">
                  <a:alpha val="40000"/>
                </a:schemeClr>
              </a:outerShdw>
            </a:effectLst>
          </a:endParaRPr>
        </a:p>
      </dgm:t>
    </dgm:pt>
    <dgm:pt modelId="{BDF2D1EE-C4D4-4F88-A1EE-F34EFA256794}" type="parTrans" cxnId="{A1E00707-36F5-435D-9D69-5C92387A2DF2}">
      <dgm:prSet/>
      <dgm:spPr/>
      <dgm:t>
        <a:bodyPr/>
        <a:lstStyle/>
        <a:p>
          <a:endParaRPr lang="en-IN"/>
        </a:p>
      </dgm:t>
    </dgm:pt>
    <dgm:pt modelId="{C536D75A-0167-4453-A23D-1FDB15223ED4}" type="sibTrans" cxnId="{A1E00707-36F5-435D-9D69-5C92387A2DF2}">
      <dgm:prSet/>
      <dgm:spPr/>
      <dgm:t>
        <a:bodyPr/>
        <a:lstStyle/>
        <a:p>
          <a:endParaRPr lang="en-IN"/>
        </a:p>
      </dgm:t>
    </dgm:pt>
    <dgm:pt modelId="{8B5E811C-81A4-46FC-ADAD-0BD6C714AD05}">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IN" sz="2400" b="0" cap="none" spc="0" dirty="0" smtClean="0">
              <a:ln w="0"/>
              <a:solidFill>
                <a:schemeClr val="tx1"/>
              </a:solidFill>
              <a:effectLst>
                <a:outerShdw blurRad="38100" dist="19050" dir="2700000" algn="tl" rotWithShape="0">
                  <a:schemeClr val="dk1">
                    <a:alpha val="40000"/>
                  </a:schemeClr>
                </a:outerShdw>
              </a:effectLst>
            </a:rPr>
            <a:t>NMF II </a:t>
          </a:r>
        </a:p>
        <a:p>
          <a:r>
            <a:rPr lang="en-IN" sz="2400" b="0" cap="none" spc="0" dirty="0" smtClean="0">
              <a:ln w="0"/>
              <a:solidFill>
                <a:schemeClr val="tx1"/>
              </a:solidFill>
              <a:effectLst>
                <a:outerShdw blurRad="38100" dist="19050" dir="2700000" algn="tl" rotWithShape="0">
                  <a:schemeClr val="dk1">
                    <a:alpha val="40000"/>
                  </a:schemeClr>
                </a:outerShdw>
              </a:effectLst>
            </a:rPr>
            <a:t>Mutual Fund Distributors</a:t>
          </a:r>
          <a:endParaRPr lang="en-IN" sz="2400" b="0" cap="none" spc="0" dirty="0">
            <a:ln w="0"/>
            <a:solidFill>
              <a:schemeClr val="tx1"/>
            </a:solidFill>
            <a:effectLst>
              <a:outerShdw blurRad="38100" dist="19050" dir="2700000" algn="tl" rotWithShape="0">
                <a:schemeClr val="dk1">
                  <a:alpha val="40000"/>
                </a:schemeClr>
              </a:outerShdw>
            </a:effectLst>
          </a:endParaRPr>
        </a:p>
      </dgm:t>
    </dgm:pt>
    <dgm:pt modelId="{D5F825D9-93DC-49D9-BD27-02F94226CA13}" type="parTrans" cxnId="{27E72721-68DE-49A3-8B45-B339A9F3CCA2}">
      <dgm:prSet/>
      <dgm:spPr/>
      <dgm:t>
        <a:bodyPr/>
        <a:lstStyle/>
        <a:p>
          <a:endParaRPr lang="en-IN"/>
        </a:p>
      </dgm:t>
    </dgm:pt>
    <dgm:pt modelId="{26FCADFD-F36C-41BA-AE4B-85CC1F4CF717}" type="sibTrans" cxnId="{27E72721-68DE-49A3-8B45-B339A9F3CCA2}">
      <dgm:prSet/>
      <dgm:spPr/>
      <dgm:t>
        <a:bodyPr/>
        <a:lstStyle/>
        <a:p>
          <a:endParaRPr lang="en-IN"/>
        </a:p>
      </dgm:t>
    </dgm:pt>
    <dgm:pt modelId="{106594EF-0A7E-453C-B73A-CE28B8F9D40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0" cap="none" spc="0" dirty="0" smtClean="0">
              <a:ln w="0"/>
              <a:solidFill>
                <a:schemeClr val="tx1"/>
              </a:solidFill>
              <a:effectLst>
                <a:outerShdw blurRad="38100" dist="19050" dir="2700000" algn="tl" rotWithShape="0">
                  <a:schemeClr val="dk1">
                    <a:alpha val="40000"/>
                  </a:schemeClr>
                </a:outerShdw>
              </a:effectLst>
            </a:rPr>
            <a:t>Transactions through web based platform without pool account facility </a:t>
          </a:r>
          <a:endParaRPr lang="en-IN" sz="2000" b="0" cap="none" spc="0" dirty="0">
            <a:ln w="0"/>
            <a:solidFill>
              <a:schemeClr val="tx1"/>
            </a:solidFill>
            <a:effectLst>
              <a:outerShdw blurRad="38100" dist="19050" dir="2700000" algn="tl" rotWithShape="0">
                <a:schemeClr val="dk1">
                  <a:alpha val="40000"/>
                </a:schemeClr>
              </a:outerShdw>
            </a:effectLst>
          </a:endParaRPr>
        </a:p>
      </dgm:t>
    </dgm:pt>
    <dgm:pt modelId="{B1833671-57B4-46B5-8915-7D3C4FB55EA5}" type="parTrans" cxnId="{4ABF0D51-5EAD-4667-9549-AAEA26F5628D}">
      <dgm:prSet/>
      <dgm:spPr/>
      <dgm:t>
        <a:bodyPr/>
        <a:lstStyle/>
        <a:p>
          <a:endParaRPr lang="en-IN"/>
        </a:p>
      </dgm:t>
    </dgm:pt>
    <dgm:pt modelId="{CF9AE094-0286-4325-BA36-BF9EF5771979}" type="sibTrans" cxnId="{4ABF0D51-5EAD-4667-9549-AAEA26F5628D}">
      <dgm:prSet/>
      <dgm:spPr/>
      <dgm:t>
        <a:bodyPr/>
        <a:lstStyle/>
        <a:p>
          <a:endParaRPr lang="en-IN"/>
        </a:p>
      </dgm:t>
    </dgm:pt>
    <dgm:pt modelId="{94B4A7B3-E736-41C9-8FFC-0F1FE281A3FE}" type="pres">
      <dgm:prSet presAssocID="{746C9AF2-701D-4285-9788-19F32FD09B68}" presName="Name0" presStyleCnt="0">
        <dgm:presLayoutVars>
          <dgm:chPref val="1"/>
          <dgm:dir/>
          <dgm:animOne val="branch"/>
          <dgm:animLvl val="lvl"/>
          <dgm:resizeHandles/>
        </dgm:presLayoutVars>
      </dgm:prSet>
      <dgm:spPr/>
      <dgm:t>
        <a:bodyPr/>
        <a:lstStyle/>
        <a:p>
          <a:endParaRPr lang="en-IN"/>
        </a:p>
      </dgm:t>
    </dgm:pt>
    <dgm:pt modelId="{D189BBAB-0FF6-48D8-B016-CAFDB5D1229C}" type="pres">
      <dgm:prSet presAssocID="{75725AFD-F3B2-4762-BC48-B1911262ACF6}" presName="vertOne" presStyleCnt="0"/>
      <dgm:spPr/>
    </dgm:pt>
    <dgm:pt modelId="{8FB7245E-0AE6-4CFE-AFCA-27993894D376}" type="pres">
      <dgm:prSet presAssocID="{75725AFD-F3B2-4762-BC48-B1911262ACF6}" presName="txOne" presStyleLbl="node0" presStyleIdx="0" presStyleCnt="1" custScaleX="97716" custScaleY="25623" custLinFactNeighborX="5675" custLinFactNeighborY="-2342">
        <dgm:presLayoutVars>
          <dgm:chPref val="3"/>
        </dgm:presLayoutVars>
      </dgm:prSet>
      <dgm:spPr/>
      <dgm:t>
        <a:bodyPr/>
        <a:lstStyle/>
        <a:p>
          <a:endParaRPr lang="en-IN"/>
        </a:p>
      </dgm:t>
    </dgm:pt>
    <dgm:pt modelId="{51B8115E-F058-46B6-BB89-105964D07F5D}" type="pres">
      <dgm:prSet presAssocID="{75725AFD-F3B2-4762-BC48-B1911262ACF6}" presName="parTransOne" presStyleCnt="0"/>
      <dgm:spPr/>
    </dgm:pt>
    <dgm:pt modelId="{CA9E4492-9550-4836-A185-158960B50851}" type="pres">
      <dgm:prSet presAssocID="{75725AFD-F3B2-4762-BC48-B1911262ACF6}" presName="horzOne" presStyleCnt="0"/>
      <dgm:spPr/>
    </dgm:pt>
    <dgm:pt modelId="{2A7AE89B-FFDC-4277-9F3A-041D4ECDA86A}" type="pres">
      <dgm:prSet presAssocID="{B23FD16F-B64C-40A1-818E-3B5A5A61B50B}" presName="vertTwo" presStyleCnt="0"/>
      <dgm:spPr/>
    </dgm:pt>
    <dgm:pt modelId="{1C6E87F2-054E-49D8-938C-91FA418A39E8}" type="pres">
      <dgm:prSet presAssocID="{B23FD16F-B64C-40A1-818E-3B5A5A61B50B}" presName="txTwo" presStyleLbl="node2" presStyleIdx="0" presStyleCnt="2" custScaleX="98531" custScaleY="83377" custLinFactNeighborX="4935" custLinFactNeighborY="8887">
        <dgm:presLayoutVars>
          <dgm:chPref val="3"/>
        </dgm:presLayoutVars>
      </dgm:prSet>
      <dgm:spPr/>
      <dgm:t>
        <a:bodyPr/>
        <a:lstStyle/>
        <a:p>
          <a:endParaRPr lang="en-IN"/>
        </a:p>
      </dgm:t>
    </dgm:pt>
    <dgm:pt modelId="{68615FAD-551C-4596-BDFA-4C63CEE30D27}" type="pres">
      <dgm:prSet presAssocID="{B23FD16F-B64C-40A1-818E-3B5A5A61B50B}" presName="parTransTwo" presStyleCnt="0"/>
      <dgm:spPr/>
    </dgm:pt>
    <dgm:pt modelId="{7CA8C363-57B8-4D8C-9904-01C0262906A1}" type="pres">
      <dgm:prSet presAssocID="{B23FD16F-B64C-40A1-818E-3B5A5A61B50B}" presName="horzTwo" presStyleCnt="0"/>
      <dgm:spPr/>
    </dgm:pt>
    <dgm:pt modelId="{FB0FF9D2-FD51-4F3A-9480-7C2998942CB6}" type="pres">
      <dgm:prSet presAssocID="{416BD9F9-5488-48D4-9348-87496635803A}" presName="vertThree" presStyleCnt="0"/>
      <dgm:spPr/>
    </dgm:pt>
    <dgm:pt modelId="{64469F14-A96A-48B9-B9ED-2B9BCE5173D5}" type="pres">
      <dgm:prSet presAssocID="{416BD9F9-5488-48D4-9348-87496635803A}" presName="txThree" presStyleLbl="node3" presStyleIdx="0" presStyleCnt="2" custScaleX="93032" custScaleY="80423" custLinFactNeighborX="2584" custLinFactNeighborY="1454">
        <dgm:presLayoutVars>
          <dgm:chPref val="3"/>
        </dgm:presLayoutVars>
      </dgm:prSet>
      <dgm:spPr/>
      <dgm:t>
        <a:bodyPr/>
        <a:lstStyle/>
        <a:p>
          <a:endParaRPr lang="en-IN"/>
        </a:p>
      </dgm:t>
    </dgm:pt>
    <dgm:pt modelId="{ABACCEC2-CA03-4F76-8CB2-544BE798C096}" type="pres">
      <dgm:prSet presAssocID="{416BD9F9-5488-48D4-9348-87496635803A}" presName="horzThree" presStyleCnt="0"/>
      <dgm:spPr/>
    </dgm:pt>
    <dgm:pt modelId="{60402BCC-3754-442A-AFF6-51A496EA0591}" type="pres">
      <dgm:prSet presAssocID="{62EEB3B3-378B-441D-A4ED-9E05AC2A422B}" presName="sibSpaceTwo" presStyleCnt="0"/>
      <dgm:spPr/>
    </dgm:pt>
    <dgm:pt modelId="{4682223B-3683-4965-ACEA-24F390B43BE1}" type="pres">
      <dgm:prSet presAssocID="{8B5E811C-81A4-46FC-ADAD-0BD6C714AD05}" presName="vertTwo" presStyleCnt="0"/>
      <dgm:spPr/>
    </dgm:pt>
    <dgm:pt modelId="{84995BFE-F2C4-473B-A94A-A8C25164D44B}" type="pres">
      <dgm:prSet presAssocID="{8B5E811C-81A4-46FC-ADAD-0BD6C714AD05}" presName="txTwo" presStyleLbl="node2" presStyleIdx="1" presStyleCnt="2" custScaleX="96300" custScaleY="84263">
        <dgm:presLayoutVars>
          <dgm:chPref val="3"/>
        </dgm:presLayoutVars>
      </dgm:prSet>
      <dgm:spPr/>
      <dgm:t>
        <a:bodyPr/>
        <a:lstStyle/>
        <a:p>
          <a:endParaRPr lang="en-IN"/>
        </a:p>
      </dgm:t>
    </dgm:pt>
    <dgm:pt modelId="{FCF642C8-BB8B-4E35-B7F2-42A019B48385}" type="pres">
      <dgm:prSet presAssocID="{8B5E811C-81A4-46FC-ADAD-0BD6C714AD05}" presName="parTransTwo" presStyleCnt="0"/>
      <dgm:spPr/>
    </dgm:pt>
    <dgm:pt modelId="{6B924FAA-4C06-44C1-B61B-431F41552DEB}" type="pres">
      <dgm:prSet presAssocID="{8B5E811C-81A4-46FC-ADAD-0BD6C714AD05}" presName="horzTwo" presStyleCnt="0"/>
      <dgm:spPr/>
    </dgm:pt>
    <dgm:pt modelId="{A7B8F087-A30D-40D6-BCC7-5DC098951323}" type="pres">
      <dgm:prSet presAssocID="{106594EF-0A7E-453C-B73A-CE28B8F9D407}" presName="vertThree" presStyleCnt="0"/>
      <dgm:spPr/>
    </dgm:pt>
    <dgm:pt modelId="{97D142F6-786D-40D8-BF96-57456DCBC950}" type="pres">
      <dgm:prSet presAssocID="{106594EF-0A7E-453C-B73A-CE28B8F9D407}" presName="txThree" presStyleLbl="node3" presStyleIdx="1" presStyleCnt="2" custScaleX="98446" custScaleY="85621" custLinFactNeighborX="3120" custLinFactNeighborY="1819">
        <dgm:presLayoutVars>
          <dgm:chPref val="3"/>
        </dgm:presLayoutVars>
      </dgm:prSet>
      <dgm:spPr/>
      <dgm:t>
        <a:bodyPr/>
        <a:lstStyle/>
        <a:p>
          <a:endParaRPr lang="en-IN"/>
        </a:p>
      </dgm:t>
    </dgm:pt>
    <dgm:pt modelId="{968260BF-E476-4737-AEE2-8FA8C1A893D9}" type="pres">
      <dgm:prSet presAssocID="{106594EF-0A7E-453C-B73A-CE28B8F9D407}" presName="horzThree" presStyleCnt="0"/>
      <dgm:spPr/>
    </dgm:pt>
  </dgm:ptLst>
  <dgm:cxnLst>
    <dgm:cxn modelId="{27E72721-68DE-49A3-8B45-B339A9F3CCA2}" srcId="{75725AFD-F3B2-4762-BC48-B1911262ACF6}" destId="{8B5E811C-81A4-46FC-ADAD-0BD6C714AD05}" srcOrd="1" destOrd="0" parTransId="{D5F825D9-93DC-49D9-BD27-02F94226CA13}" sibTransId="{26FCADFD-F36C-41BA-AE4B-85CC1F4CF717}"/>
    <dgm:cxn modelId="{4ABF0D51-5EAD-4667-9549-AAEA26F5628D}" srcId="{8B5E811C-81A4-46FC-ADAD-0BD6C714AD05}" destId="{106594EF-0A7E-453C-B73A-CE28B8F9D407}" srcOrd="0" destOrd="0" parTransId="{B1833671-57B4-46B5-8915-7D3C4FB55EA5}" sibTransId="{CF9AE094-0286-4325-BA36-BF9EF5771979}"/>
    <dgm:cxn modelId="{385A334D-F368-4EEA-BD1E-75BC10512E02}" type="presOf" srcId="{8B5E811C-81A4-46FC-ADAD-0BD6C714AD05}" destId="{84995BFE-F2C4-473B-A94A-A8C25164D44B}" srcOrd="0" destOrd="0" presId="urn:microsoft.com/office/officeart/2005/8/layout/hierarchy4"/>
    <dgm:cxn modelId="{D5537A56-4CA0-4C5F-9FB8-709AC66581CB}" type="presOf" srcId="{75725AFD-F3B2-4762-BC48-B1911262ACF6}" destId="{8FB7245E-0AE6-4CFE-AFCA-27993894D376}" srcOrd="0" destOrd="0" presId="urn:microsoft.com/office/officeart/2005/8/layout/hierarchy4"/>
    <dgm:cxn modelId="{B6061AAE-A6AB-4F06-9F61-7C0CCEC2F7C2}" type="presOf" srcId="{746C9AF2-701D-4285-9788-19F32FD09B68}" destId="{94B4A7B3-E736-41C9-8FFC-0F1FE281A3FE}" srcOrd="0" destOrd="0" presId="urn:microsoft.com/office/officeart/2005/8/layout/hierarchy4"/>
    <dgm:cxn modelId="{130668BD-115C-4076-B14B-11329DF79927}" srcId="{746C9AF2-701D-4285-9788-19F32FD09B68}" destId="{75725AFD-F3B2-4762-BC48-B1911262ACF6}" srcOrd="0" destOrd="0" parTransId="{9A43100B-1FE5-4EDA-AA9E-9B637DAF91CC}" sibTransId="{79B14210-8CF7-45E0-A833-6EE652E3A6C8}"/>
    <dgm:cxn modelId="{F8581FAE-60FC-4CEA-BA65-626D81E5EDEA}" type="presOf" srcId="{B23FD16F-B64C-40A1-818E-3B5A5A61B50B}" destId="{1C6E87F2-054E-49D8-938C-91FA418A39E8}" srcOrd="0" destOrd="0" presId="urn:microsoft.com/office/officeart/2005/8/layout/hierarchy4"/>
    <dgm:cxn modelId="{7C93BAF5-E793-4C3B-A67E-92FF5BB240E9}" srcId="{75725AFD-F3B2-4762-BC48-B1911262ACF6}" destId="{B23FD16F-B64C-40A1-818E-3B5A5A61B50B}" srcOrd="0" destOrd="0" parTransId="{1FDF690B-1EEC-455C-A48A-EA827DBC06F8}" sibTransId="{62EEB3B3-378B-441D-A4ED-9E05AC2A422B}"/>
    <dgm:cxn modelId="{5BC2031E-C3F7-4E35-9000-7BAF459C9F4C}" type="presOf" srcId="{106594EF-0A7E-453C-B73A-CE28B8F9D407}" destId="{97D142F6-786D-40D8-BF96-57456DCBC950}" srcOrd="0" destOrd="0" presId="urn:microsoft.com/office/officeart/2005/8/layout/hierarchy4"/>
    <dgm:cxn modelId="{A1E00707-36F5-435D-9D69-5C92387A2DF2}" srcId="{B23FD16F-B64C-40A1-818E-3B5A5A61B50B}" destId="{416BD9F9-5488-48D4-9348-87496635803A}" srcOrd="0" destOrd="0" parTransId="{BDF2D1EE-C4D4-4F88-A1EE-F34EFA256794}" sibTransId="{C536D75A-0167-4453-A23D-1FDB15223ED4}"/>
    <dgm:cxn modelId="{A4907813-708A-4733-9243-656AD3399BF6}" type="presOf" srcId="{416BD9F9-5488-48D4-9348-87496635803A}" destId="{64469F14-A96A-48B9-B9ED-2B9BCE5173D5}" srcOrd="0" destOrd="0" presId="urn:microsoft.com/office/officeart/2005/8/layout/hierarchy4"/>
    <dgm:cxn modelId="{42C947E2-5E3B-470A-B1FF-E3DDA7D5E406}" type="presParOf" srcId="{94B4A7B3-E736-41C9-8FFC-0F1FE281A3FE}" destId="{D189BBAB-0FF6-48D8-B016-CAFDB5D1229C}" srcOrd="0" destOrd="0" presId="urn:microsoft.com/office/officeart/2005/8/layout/hierarchy4"/>
    <dgm:cxn modelId="{B2AD55E3-1AFC-4AAC-B6DD-A0A011EAEB2D}" type="presParOf" srcId="{D189BBAB-0FF6-48D8-B016-CAFDB5D1229C}" destId="{8FB7245E-0AE6-4CFE-AFCA-27993894D376}" srcOrd="0" destOrd="0" presId="urn:microsoft.com/office/officeart/2005/8/layout/hierarchy4"/>
    <dgm:cxn modelId="{B5DFEFB2-FDF7-4768-8EE0-560DD014C65B}" type="presParOf" srcId="{D189BBAB-0FF6-48D8-B016-CAFDB5D1229C}" destId="{51B8115E-F058-46B6-BB89-105964D07F5D}" srcOrd="1" destOrd="0" presId="urn:microsoft.com/office/officeart/2005/8/layout/hierarchy4"/>
    <dgm:cxn modelId="{BB9B270F-0695-4462-AC82-C5A2F82A6707}" type="presParOf" srcId="{D189BBAB-0FF6-48D8-B016-CAFDB5D1229C}" destId="{CA9E4492-9550-4836-A185-158960B50851}" srcOrd="2" destOrd="0" presId="urn:microsoft.com/office/officeart/2005/8/layout/hierarchy4"/>
    <dgm:cxn modelId="{68A916A4-FB8E-48BD-842C-F8523EAB165C}" type="presParOf" srcId="{CA9E4492-9550-4836-A185-158960B50851}" destId="{2A7AE89B-FFDC-4277-9F3A-041D4ECDA86A}" srcOrd="0" destOrd="0" presId="urn:microsoft.com/office/officeart/2005/8/layout/hierarchy4"/>
    <dgm:cxn modelId="{5DE6BBBD-A1F1-4D5C-96C3-F6476FAB3C3E}" type="presParOf" srcId="{2A7AE89B-FFDC-4277-9F3A-041D4ECDA86A}" destId="{1C6E87F2-054E-49D8-938C-91FA418A39E8}" srcOrd="0" destOrd="0" presId="urn:microsoft.com/office/officeart/2005/8/layout/hierarchy4"/>
    <dgm:cxn modelId="{CCB81BC9-6515-45B7-BBA4-BC0E0D7E3EC9}" type="presParOf" srcId="{2A7AE89B-FFDC-4277-9F3A-041D4ECDA86A}" destId="{68615FAD-551C-4596-BDFA-4C63CEE30D27}" srcOrd="1" destOrd="0" presId="urn:microsoft.com/office/officeart/2005/8/layout/hierarchy4"/>
    <dgm:cxn modelId="{0F73AFF5-472E-445C-8DB6-861CE6D014F0}" type="presParOf" srcId="{2A7AE89B-FFDC-4277-9F3A-041D4ECDA86A}" destId="{7CA8C363-57B8-4D8C-9904-01C0262906A1}" srcOrd="2" destOrd="0" presId="urn:microsoft.com/office/officeart/2005/8/layout/hierarchy4"/>
    <dgm:cxn modelId="{C7EA6F5E-06A4-4E82-AFA1-F1133D305229}" type="presParOf" srcId="{7CA8C363-57B8-4D8C-9904-01C0262906A1}" destId="{FB0FF9D2-FD51-4F3A-9480-7C2998942CB6}" srcOrd="0" destOrd="0" presId="urn:microsoft.com/office/officeart/2005/8/layout/hierarchy4"/>
    <dgm:cxn modelId="{22BB2FA6-795F-49B2-A79A-285DCF050A08}" type="presParOf" srcId="{FB0FF9D2-FD51-4F3A-9480-7C2998942CB6}" destId="{64469F14-A96A-48B9-B9ED-2B9BCE5173D5}" srcOrd="0" destOrd="0" presId="urn:microsoft.com/office/officeart/2005/8/layout/hierarchy4"/>
    <dgm:cxn modelId="{E240B7E9-A3D9-4759-AD80-92125B073C37}" type="presParOf" srcId="{FB0FF9D2-FD51-4F3A-9480-7C2998942CB6}" destId="{ABACCEC2-CA03-4F76-8CB2-544BE798C096}" srcOrd="1" destOrd="0" presId="urn:microsoft.com/office/officeart/2005/8/layout/hierarchy4"/>
    <dgm:cxn modelId="{E198B1E5-540E-4F2C-B078-2CF13BA76CC4}" type="presParOf" srcId="{CA9E4492-9550-4836-A185-158960B50851}" destId="{60402BCC-3754-442A-AFF6-51A496EA0591}" srcOrd="1" destOrd="0" presId="urn:microsoft.com/office/officeart/2005/8/layout/hierarchy4"/>
    <dgm:cxn modelId="{77B79D4D-01E7-431D-81A7-42927B5C0B89}" type="presParOf" srcId="{CA9E4492-9550-4836-A185-158960B50851}" destId="{4682223B-3683-4965-ACEA-24F390B43BE1}" srcOrd="2" destOrd="0" presId="urn:microsoft.com/office/officeart/2005/8/layout/hierarchy4"/>
    <dgm:cxn modelId="{207B212B-B133-4DD5-BD42-057CF6ADFCF0}" type="presParOf" srcId="{4682223B-3683-4965-ACEA-24F390B43BE1}" destId="{84995BFE-F2C4-473B-A94A-A8C25164D44B}" srcOrd="0" destOrd="0" presId="urn:microsoft.com/office/officeart/2005/8/layout/hierarchy4"/>
    <dgm:cxn modelId="{A01C0A17-239A-4AD1-B881-01BF8DAF1E2C}" type="presParOf" srcId="{4682223B-3683-4965-ACEA-24F390B43BE1}" destId="{FCF642C8-BB8B-4E35-B7F2-42A019B48385}" srcOrd="1" destOrd="0" presId="urn:microsoft.com/office/officeart/2005/8/layout/hierarchy4"/>
    <dgm:cxn modelId="{AACD1682-1334-44D5-B146-1FC83096EF50}" type="presParOf" srcId="{4682223B-3683-4965-ACEA-24F390B43BE1}" destId="{6B924FAA-4C06-44C1-B61B-431F41552DEB}" srcOrd="2" destOrd="0" presId="urn:microsoft.com/office/officeart/2005/8/layout/hierarchy4"/>
    <dgm:cxn modelId="{F6A2943D-0EF5-4488-881F-E98BA61C122D}" type="presParOf" srcId="{6B924FAA-4C06-44C1-B61B-431F41552DEB}" destId="{A7B8F087-A30D-40D6-BCC7-5DC098951323}" srcOrd="0" destOrd="0" presId="urn:microsoft.com/office/officeart/2005/8/layout/hierarchy4"/>
    <dgm:cxn modelId="{F6F7C17D-FCE9-49E5-8B8C-5C9C6773D7EE}" type="presParOf" srcId="{A7B8F087-A30D-40D6-BCC7-5DC098951323}" destId="{97D142F6-786D-40D8-BF96-57456DCBC950}" srcOrd="0" destOrd="0" presId="urn:microsoft.com/office/officeart/2005/8/layout/hierarchy4"/>
    <dgm:cxn modelId="{970AA231-0215-4189-8583-3BB060B3237B}" type="presParOf" srcId="{A7B8F087-A30D-40D6-BCC7-5DC098951323}" destId="{968260BF-E476-4737-AEE2-8FA8C1A893D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9BB47-63D2-42C0-A22E-9F3C16564A4E}" type="doc">
      <dgm:prSet loTypeId="urn:microsoft.com/office/officeart/2005/8/layout/pyramid2" loCatId="list" qsTypeId="urn:microsoft.com/office/officeart/2005/8/quickstyle/simple1" qsCatId="simple" csTypeId="urn:microsoft.com/office/officeart/2005/8/colors/accent3_4" csCatId="accent3" phldr="1"/>
      <dgm:spPr/>
    </dgm:pt>
    <dgm:pt modelId="{9D6755CC-C710-4B81-AA90-6FACB693F383}">
      <dgm:prSet phldrT="[Text]" custT="1"/>
      <dgm:spPr/>
      <dgm:t>
        <a:bodyPr/>
        <a:lstStyle/>
        <a:p>
          <a:r>
            <a:rPr lang="en-IN" sz="2000" dirty="0" smtClean="0">
              <a:latin typeface="+mn-lt"/>
            </a:rPr>
            <a:t>Valid AMFI Registration</a:t>
          </a:r>
          <a:endParaRPr lang="en-IN" sz="2000" dirty="0">
            <a:latin typeface="+mn-lt"/>
          </a:endParaRPr>
        </a:p>
      </dgm:t>
    </dgm:pt>
    <dgm:pt modelId="{2F9C3960-1DD4-46E4-BC1C-331B18E9FE93}" type="parTrans" cxnId="{837B7919-60C5-4C58-8D62-9E23C817A8C7}">
      <dgm:prSet/>
      <dgm:spPr/>
      <dgm:t>
        <a:bodyPr/>
        <a:lstStyle/>
        <a:p>
          <a:endParaRPr lang="en-IN"/>
        </a:p>
      </dgm:t>
    </dgm:pt>
    <dgm:pt modelId="{21D85470-BE47-445B-BB09-2D96E90FF4A4}" type="sibTrans" cxnId="{837B7919-60C5-4C58-8D62-9E23C817A8C7}">
      <dgm:prSet/>
      <dgm:spPr/>
      <dgm:t>
        <a:bodyPr/>
        <a:lstStyle/>
        <a:p>
          <a:endParaRPr lang="en-IN"/>
        </a:p>
      </dgm:t>
    </dgm:pt>
    <dgm:pt modelId="{014653D6-B121-4E2A-9C3E-C667C1107600}">
      <dgm:prSet phldrT="[Text]" custT="1"/>
      <dgm:spPr/>
      <dgm:t>
        <a:bodyPr/>
        <a:lstStyle/>
        <a:p>
          <a:r>
            <a:rPr lang="en-IN" sz="2000" dirty="0" smtClean="0">
              <a:latin typeface="+mn-lt"/>
            </a:rPr>
            <a:t>Limited purpose membership with Exchange</a:t>
          </a:r>
          <a:endParaRPr lang="en-IN" sz="2000" dirty="0">
            <a:latin typeface="+mn-lt"/>
          </a:endParaRPr>
        </a:p>
      </dgm:t>
    </dgm:pt>
    <dgm:pt modelId="{8ABFA70E-56C1-49FD-BD9D-25734F794FE7}" type="parTrans" cxnId="{DE37AA5A-2338-4E46-A2FC-113BADED153A}">
      <dgm:prSet/>
      <dgm:spPr/>
      <dgm:t>
        <a:bodyPr/>
        <a:lstStyle/>
        <a:p>
          <a:endParaRPr lang="en-IN"/>
        </a:p>
      </dgm:t>
    </dgm:pt>
    <dgm:pt modelId="{268EF7A2-A8B2-4122-AC09-F22E420BF81E}" type="sibTrans" cxnId="{DE37AA5A-2338-4E46-A2FC-113BADED153A}">
      <dgm:prSet/>
      <dgm:spPr/>
      <dgm:t>
        <a:bodyPr/>
        <a:lstStyle/>
        <a:p>
          <a:endParaRPr lang="en-IN"/>
        </a:p>
      </dgm:t>
    </dgm:pt>
    <dgm:pt modelId="{81895A8D-28BC-464B-B2C0-68447B7EBBBA}">
      <dgm:prSet phldrT="[Text]" custT="1"/>
      <dgm:spPr/>
      <dgm:t>
        <a:bodyPr/>
        <a:lstStyle/>
        <a:p>
          <a:r>
            <a:rPr lang="en-IN" sz="2000" dirty="0" smtClean="0">
              <a:latin typeface="+mn-lt"/>
            </a:rPr>
            <a:t>Individual, Proprietors, Partnership firms, Corporates, LLP, Trusts, Societies, any entity granted registration by AMFI</a:t>
          </a:r>
          <a:endParaRPr lang="en-IN" sz="2000" dirty="0">
            <a:latin typeface="+mn-lt"/>
          </a:endParaRPr>
        </a:p>
      </dgm:t>
    </dgm:pt>
    <dgm:pt modelId="{E278E625-B882-420E-9E0E-EC72D6A648DB}" type="parTrans" cxnId="{D7B9B52E-86B2-4F3C-A4F9-4721B644ACBB}">
      <dgm:prSet/>
      <dgm:spPr/>
      <dgm:t>
        <a:bodyPr/>
        <a:lstStyle/>
        <a:p>
          <a:endParaRPr lang="en-IN"/>
        </a:p>
      </dgm:t>
    </dgm:pt>
    <dgm:pt modelId="{789D5F30-751B-47F1-8B56-3CD3E3719EEB}" type="sibTrans" cxnId="{D7B9B52E-86B2-4F3C-A4F9-4721B644ACBB}">
      <dgm:prSet/>
      <dgm:spPr/>
      <dgm:t>
        <a:bodyPr/>
        <a:lstStyle/>
        <a:p>
          <a:endParaRPr lang="en-IN"/>
        </a:p>
      </dgm:t>
    </dgm:pt>
    <dgm:pt modelId="{59986B97-E0C2-4D5C-9DA2-EFCF95383816}">
      <dgm:prSet phldrT="[Text]" custT="1"/>
      <dgm:spPr/>
      <dgm:t>
        <a:bodyPr/>
        <a:lstStyle/>
        <a:p>
          <a:r>
            <a:rPr lang="en-US" sz="2000" b="1" dirty="0" smtClean="0">
              <a:latin typeface="+mn-lt"/>
            </a:rPr>
            <a:t>Membership Registration Fee: </a:t>
          </a:r>
        </a:p>
        <a:p>
          <a:r>
            <a:rPr lang="en-US" sz="2000" dirty="0" smtClean="0">
              <a:latin typeface="+mn-lt"/>
            </a:rPr>
            <a:t>One time Membership Registration fee of Rs. 2000/- (plus applicable taxes)</a:t>
          </a:r>
          <a:endParaRPr lang="en-IN" sz="2000" dirty="0">
            <a:latin typeface="+mn-lt"/>
          </a:endParaRPr>
        </a:p>
      </dgm:t>
    </dgm:pt>
    <dgm:pt modelId="{D2135BBD-570D-4F81-A4E4-815BEA7658EE}" type="parTrans" cxnId="{D4CF2F21-3E5F-49A4-A0D4-FA32EC5E6A99}">
      <dgm:prSet/>
      <dgm:spPr/>
      <dgm:t>
        <a:bodyPr/>
        <a:lstStyle/>
        <a:p>
          <a:endParaRPr lang="en-IN"/>
        </a:p>
      </dgm:t>
    </dgm:pt>
    <dgm:pt modelId="{072AF513-6A41-48CC-949B-F5312CA5E26B}" type="sibTrans" cxnId="{D4CF2F21-3E5F-49A4-A0D4-FA32EC5E6A99}">
      <dgm:prSet/>
      <dgm:spPr/>
      <dgm:t>
        <a:bodyPr/>
        <a:lstStyle/>
        <a:p>
          <a:endParaRPr lang="en-IN"/>
        </a:p>
      </dgm:t>
    </dgm:pt>
    <dgm:pt modelId="{1F96445C-B2B3-43A8-BA54-09B95A1EE65C}" type="pres">
      <dgm:prSet presAssocID="{0B09BB47-63D2-42C0-A22E-9F3C16564A4E}" presName="compositeShape" presStyleCnt="0">
        <dgm:presLayoutVars>
          <dgm:dir/>
          <dgm:resizeHandles/>
        </dgm:presLayoutVars>
      </dgm:prSet>
      <dgm:spPr/>
    </dgm:pt>
    <dgm:pt modelId="{0B1A3EF8-618D-4DB6-95D0-338D22AABDC7}" type="pres">
      <dgm:prSet presAssocID="{0B09BB47-63D2-42C0-A22E-9F3C16564A4E}" presName="pyramid" presStyleLbl="node1" presStyleIdx="0" presStyleCnt="1" custLinFactNeighborX="15740" custLinFactNeighborY="536"/>
      <dgm:spPr/>
    </dgm:pt>
    <dgm:pt modelId="{DB102802-AE87-450F-A994-1BFE48F71565}" type="pres">
      <dgm:prSet presAssocID="{0B09BB47-63D2-42C0-A22E-9F3C16564A4E}" presName="theList" presStyleCnt="0"/>
      <dgm:spPr/>
    </dgm:pt>
    <dgm:pt modelId="{47459265-433E-4002-ABA1-576D9EB04E44}" type="pres">
      <dgm:prSet presAssocID="{9D6755CC-C710-4B81-AA90-6FACB693F383}" presName="aNode" presStyleLbl="fgAcc1" presStyleIdx="0" presStyleCnt="4" custScaleX="178526" custScaleY="33118" custLinFactNeighborX="-24750" custLinFactNeighborY="-36859">
        <dgm:presLayoutVars>
          <dgm:bulletEnabled val="1"/>
        </dgm:presLayoutVars>
      </dgm:prSet>
      <dgm:spPr/>
      <dgm:t>
        <a:bodyPr/>
        <a:lstStyle/>
        <a:p>
          <a:endParaRPr lang="en-IN"/>
        </a:p>
      </dgm:t>
    </dgm:pt>
    <dgm:pt modelId="{A1D8AABC-103F-4EBC-93BD-7EB7277913DC}" type="pres">
      <dgm:prSet presAssocID="{9D6755CC-C710-4B81-AA90-6FACB693F383}" presName="aSpace" presStyleCnt="0"/>
      <dgm:spPr/>
    </dgm:pt>
    <dgm:pt modelId="{6FA8ABF4-5F07-41AB-92E5-0522AA789E71}" type="pres">
      <dgm:prSet presAssocID="{014653D6-B121-4E2A-9C3E-C667C1107600}" presName="aNode" presStyleLbl="fgAcc1" presStyleIdx="1" presStyleCnt="4" custScaleX="175752" custScaleY="48137" custLinFactNeighborX="-23788" custLinFactNeighborY="11582">
        <dgm:presLayoutVars>
          <dgm:bulletEnabled val="1"/>
        </dgm:presLayoutVars>
      </dgm:prSet>
      <dgm:spPr/>
      <dgm:t>
        <a:bodyPr/>
        <a:lstStyle/>
        <a:p>
          <a:endParaRPr lang="en-IN"/>
        </a:p>
      </dgm:t>
    </dgm:pt>
    <dgm:pt modelId="{2220E22E-FFD2-4669-A0C4-3D5B0E44A13B}" type="pres">
      <dgm:prSet presAssocID="{014653D6-B121-4E2A-9C3E-C667C1107600}" presName="aSpace" presStyleCnt="0"/>
      <dgm:spPr/>
    </dgm:pt>
    <dgm:pt modelId="{5BD86ABF-B99E-4D9F-AC3F-B6140B45144A}" type="pres">
      <dgm:prSet presAssocID="{81895A8D-28BC-464B-B2C0-68447B7EBBBA}" presName="aNode" presStyleLbl="fgAcc1" presStyleIdx="2" presStyleCnt="4" custScaleX="175752" custScaleY="78157" custLinFactY="4542" custLinFactNeighborX="-24819" custLinFactNeighborY="100000">
        <dgm:presLayoutVars>
          <dgm:bulletEnabled val="1"/>
        </dgm:presLayoutVars>
      </dgm:prSet>
      <dgm:spPr/>
      <dgm:t>
        <a:bodyPr/>
        <a:lstStyle/>
        <a:p>
          <a:endParaRPr lang="en-IN"/>
        </a:p>
      </dgm:t>
    </dgm:pt>
    <dgm:pt modelId="{3AE3A647-4A50-495C-8ADB-AC1D27F3B329}" type="pres">
      <dgm:prSet presAssocID="{81895A8D-28BC-464B-B2C0-68447B7EBBBA}" presName="aSpace" presStyleCnt="0"/>
      <dgm:spPr/>
    </dgm:pt>
    <dgm:pt modelId="{835B0A56-8E21-4B5C-80B3-FB7983FB9D3D}" type="pres">
      <dgm:prSet presAssocID="{59986B97-E0C2-4D5C-9DA2-EFCF95383816}" presName="aNode" presStyleLbl="fgAcc1" presStyleIdx="3" presStyleCnt="4" custScaleX="177846" custScaleY="123894" custLinFactY="14952" custLinFactNeighborX="-27552" custLinFactNeighborY="100000">
        <dgm:presLayoutVars>
          <dgm:bulletEnabled val="1"/>
        </dgm:presLayoutVars>
      </dgm:prSet>
      <dgm:spPr/>
      <dgm:t>
        <a:bodyPr/>
        <a:lstStyle/>
        <a:p>
          <a:endParaRPr lang="en-IN"/>
        </a:p>
      </dgm:t>
    </dgm:pt>
    <dgm:pt modelId="{953F427B-8B9E-4658-BC7A-DC66A703F84E}" type="pres">
      <dgm:prSet presAssocID="{59986B97-E0C2-4D5C-9DA2-EFCF95383816}" presName="aSpace" presStyleCnt="0"/>
      <dgm:spPr/>
    </dgm:pt>
  </dgm:ptLst>
  <dgm:cxnLst>
    <dgm:cxn modelId="{DE37AA5A-2338-4E46-A2FC-113BADED153A}" srcId="{0B09BB47-63D2-42C0-A22E-9F3C16564A4E}" destId="{014653D6-B121-4E2A-9C3E-C667C1107600}" srcOrd="1" destOrd="0" parTransId="{8ABFA70E-56C1-49FD-BD9D-25734F794FE7}" sibTransId="{268EF7A2-A8B2-4122-AC09-F22E420BF81E}"/>
    <dgm:cxn modelId="{837B7919-60C5-4C58-8D62-9E23C817A8C7}" srcId="{0B09BB47-63D2-42C0-A22E-9F3C16564A4E}" destId="{9D6755CC-C710-4B81-AA90-6FACB693F383}" srcOrd="0" destOrd="0" parTransId="{2F9C3960-1DD4-46E4-BC1C-331B18E9FE93}" sibTransId="{21D85470-BE47-445B-BB09-2D96E90FF4A4}"/>
    <dgm:cxn modelId="{D6D1385D-E267-4079-AC9C-B65C8E6E0EF0}" type="presOf" srcId="{59986B97-E0C2-4D5C-9DA2-EFCF95383816}" destId="{835B0A56-8E21-4B5C-80B3-FB7983FB9D3D}" srcOrd="0" destOrd="0" presId="urn:microsoft.com/office/officeart/2005/8/layout/pyramid2"/>
    <dgm:cxn modelId="{5D498789-CA52-4B4F-8151-DB7974C764AD}" type="presOf" srcId="{81895A8D-28BC-464B-B2C0-68447B7EBBBA}" destId="{5BD86ABF-B99E-4D9F-AC3F-B6140B45144A}" srcOrd="0" destOrd="0" presId="urn:microsoft.com/office/officeart/2005/8/layout/pyramid2"/>
    <dgm:cxn modelId="{D4CF2F21-3E5F-49A4-A0D4-FA32EC5E6A99}" srcId="{0B09BB47-63D2-42C0-A22E-9F3C16564A4E}" destId="{59986B97-E0C2-4D5C-9DA2-EFCF95383816}" srcOrd="3" destOrd="0" parTransId="{D2135BBD-570D-4F81-A4E4-815BEA7658EE}" sibTransId="{072AF513-6A41-48CC-949B-F5312CA5E26B}"/>
    <dgm:cxn modelId="{DE84DF82-45C2-4A8A-B547-68ED1FC94C38}" type="presOf" srcId="{9D6755CC-C710-4B81-AA90-6FACB693F383}" destId="{47459265-433E-4002-ABA1-576D9EB04E44}" srcOrd="0" destOrd="0" presId="urn:microsoft.com/office/officeart/2005/8/layout/pyramid2"/>
    <dgm:cxn modelId="{09378A9E-5737-48F6-B108-E0A2D8233954}" type="presOf" srcId="{014653D6-B121-4E2A-9C3E-C667C1107600}" destId="{6FA8ABF4-5F07-41AB-92E5-0522AA789E71}" srcOrd="0" destOrd="0" presId="urn:microsoft.com/office/officeart/2005/8/layout/pyramid2"/>
    <dgm:cxn modelId="{B7E95FF2-4E79-4519-8AF3-78294477FA96}" type="presOf" srcId="{0B09BB47-63D2-42C0-A22E-9F3C16564A4E}" destId="{1F96445C-B2B3-43A8-BA54-09B95A1EE65C}" srcOrd="0" destOrd="0" presId="urn:microsoft.com/office/officeart/2005/8/layout/pyramid2"/>
    <dgm:cxn modelId="{D7B9B52E-86B2-4F3C-A4F9-4721B644ACBB}" srcId="{0B09BB47-63D2-42C0-A22E-9F3C16564A4E}" destId="{81895A8D-28BC-464B-B2C0-68447B7EBBBA}" srcOrd="2" destOrd="0" parTransId="{E278E625-B882-420E-9E0E-EC72D6A648DB}" sibTransId="{789D5F30-751B-47F1-8B56-3CD3E3719EEB}"/>
    <dgm:cxn modelId="{6C06E1D9-5343-419D-A93C-55F5FC192BBD}" type="presParOf" srcId="{1F96445C-B2B3-43A8-BA54-09B95A1EE65C}" destId="{0B1A3EF8-618D-4DB6-95D0-338D22AABDC7}" srcOrd="0" destOrd="0" presId="urn:microsoft.com/office/officeart/2005/8/layout/pyramid2"/>
    <dgm:cxn modelId="{FD53C971-5429-46F7-AA30-A00A3EABC4AB}" type="presParOf" srcId="{1F96445C-B2B3-43A8-BA54-09B95A1EE65C}" destId="{DB102802-AE87-450F-A994-1BFE48F71565}" srcOrd="1" destOrd="0" presId="urn:microsoft.com/office/officeart/2005/8/layout/pyramid2"/>
    <dgm:cxn modelId="{903613F6-E506-4F70-ADE1-0E1820D5F625}" type="presParOf" srcId="{DB102802-AE87-450F-A994-1BFE48F71565}" destId="{47459265-433E-4002-ABA1-576D9EB04E44}" srcOrd="0" destOrd="0" presId="urn:microsoft.com/office/officeart/2005/8/layout/pyramid2"/>
    <dgm:cxn modelId="{4FAC3AAA-F691-4BC0-A386-A5D764FD535F}" type="presParOf" srcId="{DB102802-AE87-450F-A994-1BFE48F71565}" destId="{A1D8AABC-103F-4EBC-93BD-7EB7277913DC}" srcOrd="1" destOrd="0" presId="urn:microsoft.com/office/officeart/2005/8/layout/pyramid2"/>
    <dgm:cxn modelId="{92CC0635-D52C-4819-83FA-4247DCDBEAB2}" type="presParOf" srcId="{DB102802-AE87-450F-A994-1BFE48F71565}" destId="{6FA8ABF4-5F07-41AB-92E5-0522AA789E71}" srcOrd="2" destOrd="0" presId="urn:microsoft.com/office/officeart/2005/8/layout/pyramid2"/>
    <dgm:cxn modelId="{78DDB5EE-92B8-4D9F-B50D-16F85C9601ED}" type="presParOf" srcId="{DB102802-AE87-450F-A994-1BFE48F71565}" destId="{2220E22E-FFD2-4669-A0C4-3D5B0E44A13B}" srcOrd="3" destOrd="0" presId="urn:microsoft.com/office/officeart/2005/8/layout/pyramid2"/>
    <dgm:cxn modelId="{8109FC9A-B0E7-4C04-8B6B-58E247E2F6BF}" type="presParOf" srcId="{DB102802-AE87-450F-A994-1BFE48F71565}" destId="{5BD86ABF-B99E-4D9F-AC3F-B6140B45144A}" srcOrd="4" destOrd="0" presId="urn:microsoft.com/office/officeart/2005/8/layout/pyramid2"/>
    <dgm:cxn modelId="{65714DA9-7277-41CF-9C97-C7F8BBF23FFF}" type="presParOf" srcId="{DB102802-AE87-450F-A994-1BFE48F71565}" destId="{3AE3A647-4A50-495C-8ADB-AC1D27F3B329}" srcOrd="5" destOrd="0" presId="urn:microsoft.com/office/officeart/2005/8/layout/pyramid2"/>
    <dgm:cxn modelId="{89F25330-4A9F-4CE2-99C4-1B608A9CA023}" type="presParOf" srcId="{DB102802-AE87-450F-A994-1BFE48F71565}" destId="{835B0A56-8E21-4B5C-80B3-FB7983FB9D3D}" srcOrd="6" destOrd="0" presId="urn:microsoft.com/office/officeart/2005/8/layout/pyramid2"/>
    <dgm:cxn modelId="{2F890B41-1569-4562-9485-62EA82565F48}" type="presParOf" srcId="{DB102802-AE87-450F-A994-1BFE48F71565}" destId="{953F427B-8B9E-4658-BC7A-DC66A703F84E}"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7245E-0AE6-4CFE-AFCA-27993894D376}">
      <dsp:nvSpPr>
        <dsp:cNvPr id="0" name=""/>
        <dsp:cNvSpPr/>
      </dsp:nvSpPr>
      <dsp:spPr>
        <a:xfrm>
          <a:off x="178033" y="0"/>
          <a:ext cx="7897206" cy="61682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Exchange Platforms for transacting in Mutual Funds </a:t>
          </a:r>
          <a:endParaRPr lang="en-IN" sz="2400" b="0" kern="1200" cap="none" spc="0" dirty="0">
            <a:ln w="0"/>
            <a:solidFill>
              <a:schemeClr val="tx1"/>
            </a:solidFill>
            <a:effectLst>
              <a:outerShdw blurRad="38100" dist="19050" dir="2700000" algn="tl" rotWithShape="0">
                <a:schemeClr val="dk1">
                  <a:alpha val="40000"/>
                </a:schemeClr>
              </a:outerShdw>
            </a:effectLst>
          </a:endParaRPr>
        </a:p>
      </dsp:txBody>
      <dsp:txXfrm>
        <a:off x="196099" y="18066"/>
        <a:ext cx="7861074" cy="580689"/>
      </dsp:txXfrm>
    </dsp:sp>
    <dsp:sp modelId="{1C6E87F2-054E-49D8-938C-91FA418A39E8}">
      <dsp:nvSpPr>
        <dsp:cNvPr id="0" name=""/>
        <dsp:cNvSpPr/>
      </dsp:nvSpPr>
      <dsp:spPr>
        <a:xfrm>
          <a:off x="198429" y="850225"/>
          <a:ext cx="3869726" cy="2007130"/>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MFSS </a:t>
          </a:r>
        </a:p>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Trading / Clearing member </a:t>
          </a:r>
          <a:endParaRPr lang="en-IN" sz="2400" b="0" kern="1200" cap="none" spc="0" dirty="0">
            <a:ln w="0"/>
            <a:solidFill>
              <a:schemeClr val="tx1"/>
            </a:solidFill>
            <a:effectLst>
              <a:outerShdw blurRad="38100" dist="19050" dir="2700000" algn="tl" rotWithShape="0">
                <a:schemeClr val="dk1">
                  <a:alpha val="40000"/>
                </a:schemeClr>
              </a:outerShdw>
            </a:effectLst>
          </a:endParaRPr>
        </a:p>
      </dsp:txBody>
      <dsp:txXfrm>
        <a:off x="257216" y="909012"/>
        <a:ext cx="3752152" cy="1889556"/>
      </dsp:txXfrm>
    </dsp:sp>
    <dsp:sp modelId="{64469F14-A96A-48B9-B9ED-2B9BCE5173D5}">
      <dsp:nvSpPr>
        <dsp:cNvPr id="0" name=""/>
        <dsp:cNvSpPr/>
      </dsp:nvSpPr>
      <dsp:spPr>
        <a:xfrm>
          <a:off x="214079" y="3085495"/>
          <a:ext cx="3653757" cy="193601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cap="none" spc="0" dirty="0" smtClean="0">
              <a:ln w="0"/>
              <a:solidFill>
                <a:schemeClr val="tx1"/>
              </a:solidFill>
              <a:effectLst>
                <a:outerShdw blurRad="38100" dist="19050" dir="2700000" algn="tl" rotWithShape="0">
                  <a:schemeClr val="dk1">
                    <a:alpha val="40000"/>
                  </a:schemeClr>
                </a:outerShdw>
              </a:effectLst>
            </a:rPr>
            <a:t>Transactions through Web based platform  with pool account facility</a:t>
          </a:r>
          <a:endParaRPr lang="en-IN" sz="2000" b="0" kern="1200" cap="none" spc="0" dirty="0">
            <a:ln w="0"/>
            <a:solidFill>
              <a:schemeClr val="tx1"/>
            </a:solidFill>
            <a:effectLst>
              <a:outerShdw blurRad="38100" dist="19050" dir="2700000" algn="tl" rotWithShape="0">
                <a:schemeClr val="dk1">
                  <a:alpha val="40000"/>
                </a:schemeClr>
              </a:outerShdw>
            </a:effectLst>
          </a:endParaRPr>
        </a:p>
      </dsp:txBody>
      <dsp:txXfrm>
        <a:off x="270783" y="3142199"/>
        <a:ext cx="3540349" cy="1822610"/>
      </dsp:txXfrm>
    </dsp:sp>
    <dsp:sp modelId="{84995BFE-F2C4-473B-A94A-A8C25164D44B}">
      <dsp:nvSpPr>
        <dsp:cNvPr id="0" name=""/>
        <dsp:cNvSpPr/>
      </dsp:nvSpPr>
      <dsp:spPr>
        <a:xfrm>
          <a:off x="4246382" y="831387"/>
          <a:ext cx="3782105" cy="2028459"/>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0" kern="1200" cap="none" spc="0" dirty="0" smtClean="0">
              <a:ln w="0"/>
              <a:solidFill>
                <a:schemeClr val="tx1"/>
              </a:solidFill>
              <a:effectLst>
                <a:outerShdw blurRad="38100" dist="19050" dir="2700000" algn="tl" rotWithShape="0">
                  <a:schemeClr val="dk1">
                    <a:alpha val="40000"/>
                  </a:schemeClr>
                </a:outerShdw>
              </a:effectLst>
            </a:rPr>
            <a:t>NMF II </a:t>
          </a:r>
        </a:p>
        <a:p>
          <a:pPr lvl="0" algn="ctr" defTabSz="1066800">
            <a:lnSpc>
              <a:spcPct val="90000"/>
            </a:lnSpc>
            <a:spcBef>
              <a:spcPct val="0"/>
            </a:spcBef>
            <a:spcAft>
              <a:spcPct val="35000"/>
            </a:spcAft>
          </a:pPr>
          <a:r>
            <a:rPr lang="en-IN" sz="2400" b="0" kern="1200" cap="none" spc="0" dirty="0" smtClean="0">
              <a:ln w="0"/>
              <a:solidFill>
                <a:schemeClr val="tx1"/>
              </a:solidFill>
              <a:effectLst>
                <a:outerShdw blurRad="38100" dist="19050" dir="2700000" algn="tl" rotWithShape="0">
                  <a:schemeClr val="dk1">
                    <a:alpha val="40000"/>
                  </a:schemeClr>
                </a:outerShdw>
              </a:effectLst>
            </a:rPr>
            <a:t>Mutual Fund Distributors</a:t>
          </a:r>
          <a:endParaRPr lang="en-IN" sz="2400" b="0" kern="1200" cap="none" spc="0" dirty="0">
            <a:ln w="0"/>
            <a:solidFill>
              <a:schemeClr val="tx1"/>
            </a:solidFill>
            <a:effectLst>
              <a:outerShdw blurRad="38100" dist="19050" dir="2700000" algn="tl" rotWithShape="0">
                <a:schemeClr val="dk1">
                  <a:alpha val="40000"/>
                </a:schemeClr>
              </a:outerShdw>
            </a:effectLst>
          </a:endParaRPr>
        </a:p>
      </dsp:txBody>
      <dsp:txXfrm>
        <a:off x="4305794" y="890799"/>
        <a:ext cx="3663281" cy="1909635"/>
      </dsp:txXfrm>
    </dsp:sp>
    <dsp:sp modelId="{97D142F6-786D-40D8-BF96-57456DCBC950}">
      <dsp:nvSpPr>
        <dsp:cNvPr id="0" name=""/>
        <dsp:cNvSpPr/>
      </dsp:nvSpPr>
      <dsp:spPr>
        <a:xfrm>
          <a:off x="4208851" y="3074412"/>
          <a:ext cx="3866388" cy="2061150"/>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cap="none" spc="0" dirty="0" smtClean="0">
              <a:ln w="0"/>
              <a:solidFill>
                <a:schemeClr val="tx1"/>
              </a:solidFill>
              <a:effectLst>
                <a:outerShdw blurRad="38100" dist="19050" dir="2700000" algn="tl" rotWithShape="0">
                  <a:schemeClr val="dk1">
                    <a:alpha val="40000"/>
                  </a:schemeClr>
                </a:outerShdw>
              </a:effectLst>
            </a:rPr>
            <a:t>Transactions through web based platform without pool account facility </a:t>
          </a:r>
          <a:endParaRPr lang="en-IN" sz="2000" b="0" kern="1200" cap="none" spc="0" dirty="0">
            <a:ln w="0"/>
            <a:solidFill>
              <a:schemeClr val="tx1"/>
            </a:solidFill>
            <a:effectLst>
              <a:outerShdw blurRad="38100" dist="19050" dir="2700000" algn="tl" rotWithShape="0">
                <a:schemeClr val="dk1">
                  <a:alpha val="40000"/>
                </a:schemeClr>
              </a:outerShdw>
            </a:effectLst>
          </a:endParaRPr>
        </a:p>
      </dsp:txBody>
      <dsp:txXfrm>
        <a:off x="4269220" y="3134781"/>
        <a:ext cx="3745650" cy="1940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A3EF8-618D-4DB6-95D0-338D22AABDC7}">
      <dsp:nvSpPr>
        <dsp:cNvPr id="0" name=""/>
        <dsp:cNvSpPr/>
      </dsp:nvSpPr>
      <dsp:spPr>
        <a:xfrm>
          <a:off x="2535013" y="0"/>
          <a:ext cx="5096278" cy="5096278"/>
        </a:xfrm>
        <a:prstGeom prst="triangle">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59265-433E-4002-ABA1-576D9EB04E44}">
      <dsp:nvSpPr>
        <dsp:cNvPr id="0" name=""/>
        <dsp:cNvSpPr/>
      </dsp:nvSpPr>
      <dsp:spPr>
        <a:xfrm>
          <a:off x="2160515" y="454805"/>
          <a:ext cx="5913817" cy="404804"/>
        </a:xfrm>
        <a:prstGeom prst="round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latin typeface="+mn-lt"/>
            </a:rPr>
            <a:t>Valid AMFI Registration</a:t>
          </a:r>
          <a:endParaRPr lang="en-IN" sz="2000" kern="1200" dirty="0">
            <a:latin typeface="+mn-lt"/>
          </a:endParaRPr>
        </a:p>
      </dsp:txBody>
      <dsp:txXfrm>
        <a:off x="2180276" y="474566"/>
        <a:ext cx="5874295" cy="365282"/>
      </dsp:txXfrm>
    </dsp:sp>
    <dsp:sp modelId="{6FA8ABF4-5F07-41AB-92E5-0522AA789E71}">
      <dsp:nvSpPr>
        <dsp:cNvPr id="0" name=""/>
        <dsp:cNvSpPr/>
      </dsp:nvSpPr>
      <dsp:spPr>
        <a:xfrm>
          <a:off x="2238328" y="1086411"/>
          <a:ext cx="5821926" cy="588383"/>
        </a:xfrm>
        <a:prstGeom prst="roundRect">
          <a:avLst/>
        </a:prstGeom>
        <a:solidFill>
          <a:schemeClr val="lt1">
            <a:alpha val="90000"/>
            <a:hueOff val="0"/>
            <a:satOff val="0"/>
            <a:lumOff val="0"/>
            <a:alphaOff val="0"/>
          </a:schemeClr>
        </a:solidFill>
        <a:ln w="12700" cap="flat" cmpd="sng" algn="ctr">
          <a:solidFill>
            <a:schemeClr val="accent3">
              <a:shade val="50000"/>
              <a:hueOff val="-272506"/>
              <a:satOff val="-6301"/>
              <a:lumOff val="224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latin typeface="+mn-lt"/>
            </a:rPr>
            <a:t>Limited purpose membership with Exchange</a:t>
          </a:r>
          <a:endParaRPr lang="en-IN" sz="2000" kern="1200" dirty="0">
            <a:latin typeface="+mn-lt"/>
          </a:endParaRPr>
        </a:p>
      </dsp:txBody>
      <dsp:txXfrm>
        <a:off x="2267050" y="1115133"/>
        <a:ext cx="5764482" cy="530939"/>
      </dsp:txXfrm>
    </dsp:sp>
    <dsp:sp modelId="{5BD86ABF-B99E-4D9F-AC3F-B6140B45144A}">
      <dsp:nvSpPr>
        <dsp:cNvPr id="0" name=""/>
        <dsp:cNvSpPr/>
      </dsp:nvSpPr>
      <dsp:spPr>
        <a:xfrm>
          <a:off x="2204175" y="2018194"/>
          <a:ext cx="5821926" cy="955321"/>
        </a:xfrm>
        <a:prstGeom prst="roundRect">
          <a:avLst/>
        </a:prstGeom>
        <a:solidFill>
          <a:schemeClr val="lt1">
            <a:alpha val="90000"/>
            <a:hueOff val="0"/>
            <a:satOff val="0"/>
            <a:lumOff val="0"/>
            <a:alphaOff val="0"/>
          </a:schemeClr>
        </a:solidFill>
        <a:ln w="12700" cap="flat" cmpd="sng" algn="ctr">
          <a:solidFill>
            <a:schemeClr val="accent3">
              <a:shade val="50000"/>
              <a:hueOff val="-545012"/>
              <a:satOff val="-12602"/>
              <a:lumOff val="448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latin typeface="+mn-lt"/>
            </a:rPr>
            <a:t>Individual, Proprietors, Partnership firms, Corporates, LLP, Trusts, Societies, any entity granted registration by AMFI</a:t>
          </a:r>
          <a:endParaRPr lang="en-IN" sz="2000" kern="1200" dirty="0">
            <a:latin typeface="+mn-lt"/>
          </a:endParaRPr>
        </a:p>
      </dsp:txBody>
      <dsp:txXfrm>
        <a:off x="2250810" y="2064829"/>
        <a:ext cx="5728656" cy="862051"/>
      </dsp:txXfrm>
    </dsp:sp>
    <dsp:sp modelId="{835B0A56-8E21-4B5C-80B3-FB7983FB9D3D}">
      <dsp:nvSpPr>
        <dsp:cNvPr id="0" name=""/>
        <dsp:cNvSpPr/>
      </dsp:nvSpPr>
      <dsp:spPr>
        <a:xfrm>
          <a:off x="2078959" y="3253546"/>
          <a:ext cx="5891292" cy="1514369"/>
        </a:xfrm>
        <a:prstGeom prst="roundRect">
          <a:avLst/>
        </a:prstGeom>
        <a:solidFill>
          <a:schemeClr val="lt1">
            <a:alpha val="90000"/>
            <a:hueOff val="0"/>
            <a:satOff val="0"/>
            <a:lumOff val="0"/>
            <a:alphaOff val="0"/>
          </a:schemeClr>
        </a:solidFill>
        <a:ln w="12700" cap="flat" cmpd="sng" algn="ctr">
          <a:solidFill>
            <a:schemeClr val="accent3">
              <a:shade val="50000"/>
              <a:hueOff val="-272506"/>
              <a:satOff val="-6301"/>
              <a:lumOff val="224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rPr>
            <a:t>Membership Registration Fee: </a:t>
          </a:r>
        </a:p>
        <a:p>
          <a:pPr lvl="0" algn="ctr" defTabSz="889000">
            <a:lnSpc>
              <a:spcPct val="90000"/>
            </a:lnSpc>
            <a:spcBef>
              <a:spcPct val="0"/>
            </a:spcBef>
            <a:spcAft>
              <a:spcPct val="35000"/>
            </a:spcAft>
          </a:pPr>
          <a:r>
            <a:rPr lang="en-US" sz="2000" kern="1200" dirty="0" smtClean="0">
              <a:latin typeface="+mn-lt"/>
            </a:rPr>
            <a:t>One time Membership Registration fee of Rs. 2000/- (plus applicable taxes)</a:t>
          </a:r>
          <a:endParaRPr lang="en-IN" sz="2000" kern="1200" dirty="0">
            <a:latin typeface="+mn-lt"/>
          </a:endParaRPr>
        </a:p>
      </dsp:txBody>
      <dsp:txXfrm>
        <a:off x="2152884" y="3327471"/>
        <a:ext cx="5743442" cy="13665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731BE9-60B6-D347-9C1B-D9866E2EBFF6}" type="datetimeFigureOut">
              <a:rPr lang="en-US" smtClean="0"/>
              <a:t>05/06/2019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C50106-4B99-AC42-A62D-325137B84E00}" type="slidenum">
              <a:rPr lang="en-US" smtClean="0"/>
              <a:t>‹#›</a:t>
            </a:fld>
            <a:endParaRPr lang="en-US" dirty="0"/>
          </a:p>
        </p:txBody>
      </p:sp>
    </p:spTree>
    <p:extLst>
      <p:ext uri="{BB962C8B-B14F-4D97-AF65-F5344CB8AC3E}">
        <p14:creationId xmlns:p14="http://schemas.microsoft.com/office/powerpoint/2010/main" val="25331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E8840-64BA-9845-A40D-98CEF6808A43}" type="datetimeFigureOut">
              <a:rPr lang="en-US" smtClean="0"/>
              <a:t>05/06/2019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85D5D-3546-B34E-A0F6-1E8EF910968F}" type="slidenum">
              <a:rPr lang="en-US" smtClean="0"/>
              <a:t>‹#›</a:t>
            </a:fld>
            <a:endParaRPr lang="en-US" dirty="0"/>
          </a:p>
        </p:txBody>
      </p:sp>
    </p:spTree>
    <p:extLst>
      <p:ext uri="{BB962C8B-B14F-4D97-AF65-F5344CB8AC3E}">
        <p14:creationId xmlns:p14="http://schemas.microsoft.com/office/powerpoint/2010/main" val="172133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77839" y="5148104"/>
            <a:ext cx="2743200" cy="365125"/>
          </a:xfrm>
        </p:spPr>
        <p:txBody>
          <a:bodyPr/>
          <a:lstStyle>
            <a:lvl1pPr>
              <a:defRPr sz="1400" baseline="0">
                <a:solidFill>
                  <a:srgbClr val="342A66"/>
                </a:solidFill>
                <a:latin typeface="IBM Plex Sans" charset="0"/>
              </a:defRPr>
            </a:lvl1pPr>
          </a:lstStyle>
          <a:p>
            <a:fld id="{16626D2A-D21B-C240-8FAF-9C0BCD7FC144}" type="datetime1">
              <a:rPr lang="en-IN" smtClean="0"/>
              <a:t>06-05-2019</a:t>
            </a:fld>
            <a:endParaRPr lang="en-US" dirty="0"/>
          </a:p>
        </p:txBody>
      </p:sp>
      <p:pic>
        <p:nvPicPr>
          <p:cNvPr id="8" name="Picture 7"/>
          <p:cNvPicPr>
            <a:picLocks noChangeAspect="1"/>
          </p:cNvPicPr>
          <p:nvPr userDrawn="1"/>
        </p:nvPicPr>
        <p:blipFill>
          <a:blip r:embed="rId2"/>
          <a:stretch>
            <a:fillRect/>
          </a:stretch>
        </p:blipFill>
        <p:spPr>
          <a:xfrm>
            <a:off x="487141" y="344556"/>
            <a:ext cx="1625600" cy="546100"/>
          </a:xfrm>
          <a:prstGeom prst="rect">
            <a:avLst/>
          </a:prstGeom>
        </p:spPr>
      </p:pic>
      <p:pic>
        <p:nvPicPr>
          <p:cNvPr id="9" name="Picture 8"/>
          <p:cNvPicPr>
            <a:picLocks noChangeAspect="1"/>
          </p:cNvPicPr>
          <p:nvPr userDrawn="1"/>
        </p:nvPicPr>
        <p:blipFill>
          <a:blip r:embed="rId3"/>
          <a:stretch>
            <a:fillRect/>
          </a:stretch>
        </p:blipFill>
        <p:spPr>
          <a:xfrm>
            <a:off x="477839" y="6721475"/>
            <a:ext cx="11227020" cy="142759"/>
          </a:xfrm>
          <a:prstGeom prst="rect">
            <a:avLst/>
          </a:prstGeom>
        </p:spPr>
      </p:pic>
      <p:sp>
        <p:nvSpPr>
          <p:cNvPr id="10" name="Content Placeholder 12"/>
          <p:cNvSpPr>
            <a:spLocks noGrp="1"/>
          </p:cNvSpPr>
          <p:nvPr>
            <p:ph sz="quarter" idx="14" hasCustomPrompt="1"/>
          </p:nvPr>
        </p:nvSpPr>
        <p:spPr>
          <a:xfrm>
            <a:off x="477839" y="2611837"/>
            <a:ext cx="11300304" cy="1641381"/>
          </a:xfrm>
        </p:spPr>
        <p:txBody>
          <a:bodyPr>
            <a:noAutofit/>
          </a:bodyPr>
          <a:lstStyle>
            <a:lvl1pPr marL="0" indent="0">
              <a:buNone/>
              <a:defRPr sz="6000" b="1" i="0" baseline="0">
                <a:solidFill>
                  <a:srgbClr val="342A66"/>
                </a:solidFill>
                <a:latin typeface="IBM Plex Sans" charset="0"/>
              </a:defRPr>
            </a:lvl1pPr>
          </a:lstStyle>
          <a:p>
            <a:pPr lvl="0"/>
            <a:r>
              <a:rPr lang="en-US" dirty="0" smtClean="0"/>
              <a:t>Presentation</a:t>
            </a:r>
            <a:br>
              <a:rPr lang="en-US" dirty="0" smtClean="0"/>
            </a:br>
            <a:r>
              <a:rPr lang="en-US" dirty="0" smtClean="0"/>
              <a:t>Title</a:t>
            </a:r>
          </a:p>
        </p:txBody>
      </p:sp>
      <p:sp>
        <p:nvSpPr>
          <p:cNvPr id="13" name="Content Placeholder 12"/>
          <p:cNvSpPr>
            <a:spLocks noGrp="1"/>
          </p:cNvSpPr>
          <p:nvPr>
            <p:ph sz="quarter" idx="15" hasCustomPrompt="1"/>
          </p:nvPr>
        </p:nvSpPr>
        <p:spPr>
          <a:xfrm>
            <a:off x="487363" y="4478994"/>
            <a:ext cx="11290780" cy="443334"/>
          </a:xfrm>
        </p:spPr>
        <p:txBody>
          <a:bodyPr>
            <a:normAutofit/>
          </a:bodyPr>
          <a:lstStyle>
            <a:lvl1pPr marL="0" indent="0">
              <a:buNone/>
              <a:defRPr sz="2200" baseline="0">
                <a:solidFill>
                  <a:srgbClr val="342A66"/>
                </a:solidFill>
                <a:latin typeface="IBM Plex Sans" charset="0"/>
              </a:defRPr>
            </a:lvl1pPr>
          </a:lstStyle>
          <a:p>
            <a:pPr lvl="0"/>
            <a:r>
              <a:rPr lang="en-US" dirty="0" smtClean="0"/>
              <a:t>Sub Title</a:t>
            </a:r>
          </a:p>
        </p:txBody>
      </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t="27633" b="27150"/>
          <a:stretch/>
        </p:blipFill>
        <p:spPr>
          <a:xfrm>
            <a:off x="10436986" y="344556"/>
            <a:ext cx="1341157" cy="784800"/>
          </a:xfrm>
          <a:prstGeom prst="rect">
            <a:avLst/>
          </a:prstGeom>
        </p:spPr>
      </p:pic>
    </p:spTree>
    <p:extLst>
      <p:ext uri="{BB962C8B-B14F-4D97-AF65-F5344CB8AC3E}">
        <p14:creationId xmlns:p14="http://schemas.microsoft.com/office/powerpoint/2010/main" val="12127485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Text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471055" y="6781800"/>
            <a:ext cx="11249890" cy="76200"/>
          </a:xfrm>
          <a:prstGeom prst="rect">
            <a:avLst/>
          </a:prstGeom>
        </p:spPr>
      </p:pic>
      <p:pic>
        <p:nvPicPr>
          <p:cNvPr id="9" name="Picture 8"/>
          <p:cNvPicPr>
            <a:picLocks noChangeAspect="1"/>
          </p:cNvPicPr>
          <p:nvPr userDrawn="1"/>
        </p:nvPicPr>
        <p:blipFill>
          <a:blip r:embed="rId3"/>
          <a:stretch>
            <a:fillRect/>
          </a:stretch>
        </p:blipFill>
        <p:spPr>
          <a:xfrm>
            <a:off x="471055" y="6358675"/>
            <a:ext cx="770516" cy="261975"/>
          </a:xfrm>
          <a:prstGeom prst="rect">
            <a:avLst/>
          </a:prstGeom>
        </p:spPr>
      </p:pic>
      <p:sp>
        <p:nvSpPr>
          <p:cNvPr id="10" name="Content Placeholder 7"/>
          <p:cNvSpPr>
            <a:spLocks noGrp="1"/>
          </p:cNvSpPr>
          <p:nvPr>
            <p:ph sz="quarter" idx="13" hasCustomPrompt="1"/>
          </p:nvPr>
        </p:nvSpPr>
        <p:spPr>
          <a:xfrm>
            <a:off x="487141" y="341314"/>
            <a:ext cx="10980609" cy="528482"/>
          </a:xfrm>
        </p:spPr>
        <p:txBody>
          <a:bodyPr>
            <a:normAutofit/>
          </a:bodyPr>
          <a:lstStyle>
            <a:lvl1pPr marL="0" indent="0">
              <a:buNone/>
              <a:defRPr sz="3200" b="1" i="0" baseline="0">
                <a:solidFill>
                  <a:srgbClr val="342A66"/>
                </a:solidFill>
                <a:latin typeface="IBM Plex Sans" charset="0"/>
              </a:defRPr>
            </a:lvl1pPr>
          </a:lstStyle>
          <a:p>
            <a:pPr lvl="0"/>
            <a:r>
              <a:rPr lang="en-US" dirty="0" smtClean="0"/>
              <a:t>Header</a:t>
            </a:r>
          </a:p>
        </p:txBody>
      </p:sp>
      <p:sp>
        <p:nvSpPr>
          <p:cNvPr id="13" name="Content Placeholder 16"/>
          <p:cNvSpPr>
            <a:spLocks noGrp="1"/>
          </p:cNvSpPr>
          <p:nvPr>
            <p:ph sz="quarter" idx="16" hasCustomPrompt="1"/>
          </p:nvPr>
        </p:nvSpPr>
        <p:spPr>
          <a:xfrm>
            <a:off x="487363" y="1040070"/>
            <a:ext cx="10980387" cy="4626750"/>
          </a:xfrm>
        </p:spPr>
        <p:txBody>
          <a:bodyPr>
            <a:noAutofit/>
          </a:bodyPr>
          <a:lstStyle>
            <a:lvl1pPr marL="342900" indent="-342900">
              <a:spcBef>
                <a:spcPts val="1000"/>
              </a:spcBef>
              <a:buFont typeface="Arial" charset="0"/>
              <a:buChar char="•"/>
              <a:defRPr sz="2000" baseline="0">
                <a:solidFill>
                  <a:srgbClr val="342A66"/>
                </a:solidFill>
                <a:latin typeface="IBM Plex Sans" charset="0"/>
              </a:defRPr>
            </a:lvl1pPr>
          </a:lstStyle>
          <a:p>
            <a:pPr lvl="0"/>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magna </a:t>
            </a:r>
            <a:r>
              <a:rPr lang="en-US" dirty="0" err="1" smtClean="0"/>
              <a:t>aliquam</a:t>
            </a:r>
            <a:r>
              <a:rPr lang="en-US" dirty="0" smtClean="0"/>
              <a:t> </a:t>
            </a:r>
            <a:r>
              <a:rPr lang="en-US" dirty="0" err="1" smtClean="0"/>
              <a:t>erat</a:t>
            </a:r>
            <a:r>
              <a:rPr lang="en-US" dirty="0" smtClean="0"/>
              <a:t> </a:t>
            </a:r>
            <a:r>
              <a:rPr lang="en-US" dirty="0" err="1" smtClean="0"/>
              <a:t>volutpat</a:t>
            </a:r>
            <a:r>
              <a:rPr lang="en-US" dirty="0" smtClean="0"/>
              <a:t>.</a:t>
            </a:r>
          </a:p>
          <a:p>
            <a:pPr lvl="0"/>
            <a:endParaRPr lang="en-US" dirty="0" smtClean="0"/>
          </a:p>
          <a:p>
            <a:pPr lvl="0"/>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magna </a:t>
            </a:r>
            <a:r>
              <a:rPr lang="en-US" dirty="0" err="1" smtClean="0"/>
              <a:t>aliquam</a:t>
            </a:r>
            <a:r>
              <a:rPr lang="en-US" dirty="0" smtClean="0"/>
              <a:t> </a:t>
            </a:r>
            <a:r>
              <a:rPr lang="en-US" dirty="0" err="1" smtClean="0"/>
              <a:t>erat</a:t>
            </a:r>
            <a:r>
              <a:rPr lang="en-US" dirty="0" smtClean="0"/>
              <a:t> </a:t>
            </a:r>
            <a:r>
              <a:rPr lang="en-US" dirty="0" err="1" smtClean="0"/>
              <a:t>volutpat</a:t>
            </a:r>
            <a:r>
              <a:rPr lang="en-US" dirty="0" smtClean="0"/>
              <a:t>.</a:t>
            </a:r>
          </a:p>
          <a:p>
            <a:pPr lvl="0"/>
            <a:endParaRPr lang="en-US" dirty="0" smtClean="0"/>
          </a:p>
          <a:p>
            <a:pPr lvl="0"/>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magna </a:t>
            </a:r>
            <a:r>
              <a:rPr lang="en-US" dirty="0" err="1" smtClean="0"/>
              <a:t>aliquam</a:t>
            </a:r>
            <a:r>
              <a:rPr lang="en-US" dirty="0" smtClean="0"/>
              <a:t>.</a:t>
            </a:r>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24449" b="25973"/>
          <a:stretch/>
        </p:blipFill>
        <p:spPr>
          <a:xfrm>
            <a:off x="11011817" y="6262179"/>
            <a:ext cx="709128" cy="454966"/>
          </a:xfrm>
          <a:prstGeom prst="rect">
            <a:avLst/>
          </a:prstGeom>
        </p:spPr>
      </p:pic>
    </p:spTree>
    <p:extLst>
      <p:ext uri="{BB962C8B-B14F-4D97-AF65-F5344CB8AC3E}">
        <p14:creationId xmlns:p14="http://schemas.microsoft.com/office/powerpoint/2010/main" val="20210418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Content Placeholder 9"/>
          <p:cNvSpPr>
            <a:spLocks noGrp="1"/>
          </p:cNvSpPr>
          <p:nvPr>
            <p:ph sz="quarter" idx="14" hasCustomPrompt="1"/>
          </p:nvPr>
        </p:nvSpPr>
        <p:spPr>
          <a:xfrm>
            <a:off x="487140" y="341314"/>
            <a:ext cx="11217719" cy="528482"/>
          </a:xfrm>
        </p:spPr>
        <p:txBody>
          <a:bodyPr>
            <a:normAutofit/>
          </a:bodyPr>
          <a:lstStyle>
            <a:lvl1pPr marL="0" indent="0">
              <a:buNone/>
              <a:defRPr sz="3200" b="1" i="0" baseline="0">
                <a:solidFill>
                  <a:srgbClr val="342A66"/>
                </a:solidFill>
                <a:latin typeface="IBM Plex Sans" charset="0"/>
              </a:defRPr>
            </a:lvl1pPr>
          </a:lstStyle>
          <a:p>
            <a:pPr lvl="0"/>
            <a:r>
              <a:rPr lang="en-US" dirty="0" smtClean="0"/>
              <a:t>Divider Slide</a:t>
            </a:r>
          </a:p>
        </p:txBody>
      </p:sp>
      <p:sp>
        <p:nvSpPr>
          <p:cNvPr id="12" name="Picture Placeholder 8"/>
          <p:cNvSpPr>
            <a:spLocks noGrp="1"/>
          </p:cNvSpPr>
          <p:nvPr>
            <p:ph type="pic" sz="quarter" idx="13"/>
          </p:nvPr>
        </p:nvSpPr>
        <p:spPr>
          <a:xfrm>
            <a:off x="477839" y="1217613"/>
            <a:ext cx="11227020" cy="4097729"/>
          </a:xfrm>
        </p:spPr>
        <p:txBody>
          <a:bodyPr/>
          <a:lstStyle/>
          <a:p>
            <a:r>
              <a:rPr lang="en-US" dirty="0" smtClean="0"/>
              <a:t>Click icon to add picture</a:t>
            </a:r>
            <a:endParaRPr lang="en-US" dirty="0"/>
          </a:p>
        </p:txBody>
      </p:sp>
      <p:pic>
        <p:nvPicPr>
          <p:cNvPr id="13" name="Picture 12"/>
          <p:cNvPicPr>
            <a:picLocks noChangeAspect="1"/>
          </p:cNvPicPr>
          <p:nvPr userDrawn="1"/>
        </p:nvPicPr>
        <p:blipFill>
          <a:blip r:embed="rId2"/>
          <a:stretch>
            <a:fillRect/>
          </a:stretch>
        </p:blipFill>
        <p:spPr>
          <a:xfrm>
            <a:off x="477839" y="5472505"/>
            <a:ext cx="11227020" cy="142759"/>
          </a:xfrm>
          <a:prstGeom prst="rect">
            <a:avLst/>
          </a:prstGeom>
        </p:spPr>
      </p:pic>
      <p:pic>
        <p:nvPicPr>
          <p:cNvPr id="21" name="Picture 20"/>
          <p:cNvPicPr>
            <a:picLocks noChangeAspect="1"/>
          </p:cNvPicPr>
          <p:nvPr userDrawn="1"/>
        </p:nvPicPr>
        <p:blipFill>
          <a:blip r:embed="rId3"/>
          <a:stretch>
            <a:fillRect/>
          </a:stretch>
        </p:blipFill>
        <p:spPr>
          <a:xfrm>
            <a:off x="471055" y="6358675"/>
            <a:ext cx="770516" cy="26197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24449" b="25973"/>
          <a:stretch/>
        </p:blipFill>
        <p:spPr>
          <a:xfrm>
            <a:off x="11011817" y="6262179"/>
            <a:ext cx="709128" cy="454966"/>
          </a:xfrm>
          <a:prstGeom prst="rect">
            <a:avLst/>
          </a:prstGeom>
        </p:spPr>
      </p:pic>
    </p:spTree>
    <p:extLst>
      <p:ext uri="{BB962C8B-B14F-4D97-AF65-F5344CB8AC3E}">
        <p14:creationId xmlns:p14="http://schemas.microsoft.com/office/powerpoint/2010/main" val="1063581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471055" y="6781800"/>
            <a:ext cx="11249890" cy="76200"/>
          </a:xfrm>
          <a:prstGeom prst="rect">
            <a:avLst/>
          </a:prstGeom>
        </p:spPr>
      </p:pic>
      <p:pic>
        <p:nvPicPr>
          <p:cNvPr id="13" name="Picture 12"/>
          <p:cNvPicPr>
            <a:picLocks noChangeAspect="1"/>
          </p:cNvPicPr>
          <p:nvPr userDrawn="1"/>
        </p:nvPicPr>
        <p:blipFill>
          <a:blip r:embed="rId3"/>
          <a:stretch>
            <a:fillRect/>
          </a:stretch>
        </p:blipFill>
        <p:spPr>
          <a:xfrm>
            <a:off x="471055" y="6358675"/>
            <a:ext cx="770516" cy="261975"/>
          </a:xfrm>
          <a:prstGeom prst="rect">
            <a:avLst/>
          </a:prstGeom>
        </p:spPr>
      </p:pic>
      <p:sp>
        <p:nvSpPr>
          <p:cNvPr id="14" name="Content Placeholder 7"/>
          <p:cNvSpPr>
            <a:spLocks noGrp="1"/>
          </p:cNvSpPr>
          <p:nvPr>
            <p:ph sz="quarter" idx="13" hasCustomPrompt="1"/>
          </p:nvPr>
        </p:nvSpPr>
        <p:spPr>
          <a:xfrm>
            <a:off x="487141" y="341314"/>
            <a:ext cx="10980609" cy="528482"/>
          </a:xfrm>
        </p:spPr>
        <p:txBody>
          <a:bodyPr>
            <a:normAutofit/>
          </a:bodyPr>
          <a:lstStyle>
            <a:lvl1pPr marL="0" indent="0">
              <a:buNone/>
              <a:defRPr sz="3200" b="1" i="0" baseline="0">
                <a:solidFill>
                  <a:srgbClr val="342A66"/>
                </a:solidFill>
                <a:latin typeface="IBM Plex Sans" charset="0"/>
              </a:defRPr>
            </a:lvl1pPr>
          </a:lstStyle>
          <a:p>
            <a:pPr lvl="0"/>
            <a:r>
              <a:rPr lang="en-US" dirty="0" smtClean="0"/>
              <a:t>Content</a:t>
            </a:r>
          </a:p>
        </p:txBody>
      </p:sp>
      <p:sp>
        <p:nvSpPr>
          <p:cNvPr id="15" name="Content Placeholder 14"/>
          <p:cNvSpPr>
            <a:spLocks noGrp="1"/>
          </p:cNvSpPr>
          <p:nvPr>
            <p:ph sz="quarter" idx="15" hasCustomPrompt="1"/>
          </p:nvPr>
        </p:nvSpPr>
        <p:spPr>
          <a:xfrm>
            <a:off x="487363" y="1030947"/>
            <a:ext cx="5032593" cy="344848"/>
          </a:xfrm>
        </p:spPr>
        <p:txBody>
          <a:bodyPr>
            <a:normAutofit/>
          </a:bodyPr>
          <a:lstStyle>
            <a:lvl1pPr marL="0" indent="0">
              <a:buNone/>
              <a:defRPr sz="1400" b="1" i="0" baseline="0">
                <a:solidFill>
                  <a:srgbClr val="342A66"/>
                </a:solidFill>
                <a:latin typeface="IBM Plex Sans" charset="0"/>
              </a:defRPr>
            </a:lvl1pPr>
          </a:lstStyle>
          <a:p>
            <a:pPr lvl="0"/>
            <a:r>
              <a:rPr lang="en-US" dirty="0" smtClean="0"/>
              <a:t>Sub Header | Lorem Ipsum dolor sit</a:t>
            </a:r>
          </a:p>
        </p:txBody>
      </p:sp>
      <p:sp>
        <p:nvSpPr>
          <p:cNvPr id="16" name="Content Placeholder 16"/>
          <p:cNvSpPr>
            <a:spLocks noGrp="1"/>
          </p:cNvSpPr>
          <p:nvPr>
            <p:ph sz="quarter" idx="16" hasCustomPrompt="1"/>
          </p:nvPr>
        </p:nvSpPr>
        <p:spPr>
          <a:xfrm>
            <a:off x="487363" y="1568450"/>
            <a:ext cx="5032593" cy="4626750"/>
          </a:xfrm>
        </p:spPr>
        <p:txBody>
          <a:bodyPr>
            <a:noAutofit/>
          </a:bodyPr>
          <a:lstStyle>
            <a:lvl1pPr marL="171450" indent="-171450">
              <a:spcBef>
                <a:spcPts val="1000"/>
              </a:spcBef>
              <a:buFont typeface="Arial" charset="0"/>
              <a:buChar char="•"/>
              <a:defRPr sz="1200" baseline="0">
                <a:solidFill>
                  <a:srgbClr val="342A66"/>
                </a:solidFill>
                <a:latin typeface="IBM Plex Sans" charset="0"/>
              </a:defRPr>
            </a:lvl1pPr>
          </a:lstStyle>
          <a:p>
            <a:pPr lvl="0"/>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a:r>
            <a:br>
              <a:rPr lang="en-US" dirty="0" smtClean="0"/>
            </a:br>
            <a:r>
              <a:rPr lang="en-US" dirty="0" smtClean="0"/>
              <a:t>magna </a:t>
            </a:r>
            <a:r>
              <a:rPr lang="en-US" dirty="0" err="1" smtClean="0"/>
              <a:t>aliquam</a:t>
            </a:r>
            <a:r>
              <a:rPr lang="en-US" dirty="0" smtClean="0"/>
              <a:t> </a:t>
            </a:r>
            <a:r>
              <a:rPr lang="en-US" dirty="0" err="1" smtClean="0"/>
              <a:t>erat</a:t>
            </a:r>
            <a:r>
              <a:rPr lang="en-US" dirty="0" smtClean="0"/>
              <a:t> </a:t>
            </a:r>
            <a:r>
              <a:rPr lang="en-US" dirty="0" err="1" smtClean="0"/>
              <a:t>volutpat</a:t>
            </a:r>
            <a:r>
              <a:rPr lang="en-US" dirty="0" smtClean="0"/>
              <a:t>. </a:t>
            </a:r>
          </a:p>
          <a:p>
            <a:pPr lvl="0"/>
            <a:endParaRPr lang="en-US" dirty="0" smtClean="0"/>
          </a:p>
          <a:p>
            <a:pPr lvl="0"/>
            <a:r>
              <a:rPr lang="en-US" dirty="0" err="1" smtClean="0"/>
              <a:t>Ut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exerci</a:t>
            </a:r>
            <a:r>
              <a:rPr lang="en-US" dirty="0" smtClean="0"/>
              <a:t> </a:t>
            </a:r>
            <a:r>
              <a:rPr lang="en-US" dirty="0" err="1" smtClean="0"/>
              <a:t>tation</a:t>
            </a:r>
            <a:r>
              <a:rPr lang="en-US" dirty="0" smtClean="0"/>
              <a:t> </a:t>
            </a:r>
            <a:r>
              <a:rPr lang="en-US" dirty="0" err="1" smtClean="0"/>
              <a:t>ullamcorper</a:t>
            </a:r>
            <a:r>
              <a:rPr lang="en-US" dirty="0" smtClean="0"/>
              <a:t> </a:t>
            </a:r>
            <a:r>
              <a:rPr lang="en-US" dirty="0" err="1" smtClean="0"/>
              <a:t>suscipit</a:t>
            </a:r>
            <a:r>
              <a:rPr lang="en-US" dirty="0" smtClean="0"/>
              <a:t> </a:t>
            </a:r>
            <a:r>
              <a:rPr lang="en-US" dirty="0" err="1" smtClean="0"/>
              <a:t>lobortis</a:t>
            </a:r>
            <a:r>
              <a:rPr lang="en-US" dirty="0" smtClean="0"/>
              <a:t> </a:t>
            </a:r>
            <a:r>
              <a:rPr lang="en-US" dirty="0" err="1" smtClean="0"/>
              <a:t>nisl</a:t>
            </a:r>
            <a:r>
              <a:rPr lang="en-US" dirty="0" smtClean="0"/>
              <a:t>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r>
            <a:br>
              <a:rPr lang="en-US" dirty="0" smtClean="0"/>
            </a:br>
            <a:r>
              <a:rPr lang="en-US" dirty="0" err="1" smtClean="0"/>
              <a:t>consequat</a:t>
            </a:r>
            <a:r>
              <a:rPr lang="en-US" dirty="0" smtClean="0"/>
              <a:t> </a:t>
            </a:r>
            <a:r>
              <a:rPr lang="en-US" dirty="0" err="1" smtClean="0"/>
              <a:t>nim</a:t>
            </a:r>
            <a:r>
              <a:rPr lang="en-US" dirty="0" smtClean="0"/>
              <a:t> ad minim </a:t>
            </a:r>
            <a:r>
              <a:rPr lang="en-US" dirty="0" err="1" smtClean="0"/>
              <a:t>veniam</a:t>
            </a:r>
            <a:r>
              <a:rPr lang="en-US" dirty="0" smtClean="0"/>
              <a:t>. </a:t>
            </a:r>
          </a:p>
          <a:p>
            <a:pPr lvl="0"/>
            <a:endParaRPr lang="en-US" dirty="0" smtClean="0"/>
          </a:p>
          <a:p>
            <a:pPr lvl="0"/>
            <a:r>
              <a:rPr lang="en-US" dirty="0" err="1" smtClean="0"/>
              <a:t>Duis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iriure</a:t>
            </a:r>
            <a:r>
              <a:rPr lang="en-US" dirty="0" smtClean="0"/>
              <a:t> dolor in </a:t>
            </a:r>
            <a:r>
              <a:rPr lang="en-US" dirty="0" err="1" smtClean="0"/>
              <a:t>hendrerit</a:t>
            </a:r>
            <a:r>
              <a:rPr lang="en-US" dirty="0" smtClean="0"/>
              <a:t> in </a:t>
            </a:r>
            <a:r>
              <a:rPr lang="en-US" dirty="0" err="1" smtClean="0"/>
              <a:t>vulputate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molestie</a:t>
            </a:r>
            <a:r>
              <a:rPr lang="en-US" dirty="0" smtClean="0"/>
              <a:t> </a:t>
            </a:r>
            <a:r>
              <a:rPr lang="en-US" dirty="0" err="1" smtClean="0"/>
              <a:t>consequat</a:t>
            </a:r>
            <a:r>
              <a:rPr lang="en-US" dirty="0" smtClean="0"/>
              <a:t>, </a:t>
            </a:r>
            <a:r>
              <a:rPr lang="en-US" dirty="0" err="1" smtClean="0"/>
              <a:t>vel</a:t>
            </a:r>
            <a:r>
              <a:rPr lang="en-US" dirty="0" smtClean="0"/>
              <a:t> </a:t>
            </a:r>
            <a:r>
              <a:rPr lang="en-US" dirty="0" err="1" smtClean="0"/>
              <a:t>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feugiat</a:t>
            </a:r>
            <a:r>
              <a:rPr lang="en-US" dirty="0" smtClean="0"/>
              <a:t>.</a:t>
            </a:r>
          </a:p>
          <a:p>
            <a:pPr lvl="0"/>
            <a:endParaRPr lang="en-US" dirty="0" smtClean="0"/>
          </a:p>
          <a:p>
            <a:pPr lvl="0"/>
            <a:r>
              <a:rPr lang="en-US" dirty="0" err="1" smtClean="0"/>
              <a:t>Nulla</a:t>
            </a:r>
            <a:r>
              <a:rPr lang="en-US" dirty="0" smtClean="0"/>
              <a:t> </a:t>
            </a:r>
            <a:r>
              <a:rPr lang="en-US" dirty="0" err="1" smtClean="0"/>
              <a:t>facilisis</a:t>
            </a:r>
            <a:r>
              <a:rPr lang="en-US" dirty="0" smtClean="0"/>
              <a:t> at </a:t>
            </a:r>
            <a:r>
              <a:rPr lang="en-US" dirty="0" err="1" smtClean="0"/>
              <a:t>vero</a:t>
            </a:r>
            <a:r>
              <a:rPr lang="en-US" dirty="0" smtClean="0"/>
              <a:t> </a:t>
            </a:r>
            <a:r>
              <a:rPr lang="en-US" dirty="0" err="1" smtClean="0"/>
              <a:t>eros</a:t>
            </a:r>
            <a:r>
              <a:rPr lang="en-US" dirty="0" smtClean="0"/>
              <a:t> et </a:t>
            </a:r>
            <a:r>
              <a:rPr lang="en-US" dirty="0" err="1" smtClean="0"/>
              <a:t>accumsan</a:t>
            </a:r>
            <a:r>
              <a:rPr lang="en-US" dirty="0" smtClean="0"/>
              <a:t> et </a:t>
            </a:r>
            <a:r>
              <a:rPr lang="en-US" dirty="0" err="1" smtClean="0"/>
              <a:t>iusto</a:t>
            </a:r>
            <a:r>
              <a:rPr lang="en-US" dirty="0" smtClean="0"/>
              <a:t> </a:t>
            </a:r>
            <a:r>
              <a:rPr lang="en-US" dirty="0" err="1" smtClean="0"/>
              <a:t>odio</a:t>
            </a:r>
            <a:r>
              <a:rPr lang="en-US" dirty="0" smtClean="0"/>
              <a:t> </a:t>
            </a:r>
            <a:r>
              <a:rPr lang="en-US" dirty="0" err="1" smtClean="0"/>
              <a:t>dignissim</a:t>
            </a:r>
            <a:r>
              <a:rPr lang="en-US" dirty="0" smtClean="0"/>
              <a:t> qui </a:t>
            </a:r>
            <a:r>
              <a:rPr lang="en-US" dirty="0" err="1" smtClean="0"/>
              <a:t>blandit</a:t>
            </a:r>
            <a:r>
              <a:rPr lang="en-US" dirty="0" smtClean="0"/>
              <a:t> </a:t>
            </a:r>
            <a:r>
              <a:rPr lang="en-US" dirty="0" err="1" smtClean="0"/>
              <a:t>praesent</a:t>
            </a:r>
            <a:r>
              <a:rPr lang="en-US" dirty="0" smtClean="0"/>
              <a:t> </a:t>
            </a:r>
            <a:r>
              <a:rPr lang="en-US" dirty="0" err="1" smtClean="0"/>
              <a:t>luptatum</a:t>
            </a:r>
            <a:r>
              <a:rPr lang="en-US" dirty="0" smtClean="0"/>
              <a:t> </a:t>
            </a:r>
            <a:r>
              <a:rPr lang="en-US" dirty="0" err="1" smtClean="0"/>
              <a:t>zzril</a:t>
            </a:r>
            <a:r>
              <a:rPr lang="en-US" dirty="0" smtClean="0"/>
              <a:t> </a:t>
            </a:r>
            <a:r>
              <a:rPr lang="en-US" dirty="0" err="1" smtClean="0"/>
              <a:t>delenit</a:t>
            </a:r>
            <a:r>
              <a:rPr lang="en-US" dirty="0" smtClean="0"/>
              <a:t> </a:t>
            </a:r>
            <a:r>
              <a:rPr lang="en-US" dirty="0" err="1" smtClean="0"/>
              <a:t>augue</a:t>
            </a:r>
            <a:r>
              <a:rPr lang="en-US" dirty="0" smtClean="0"/>
              <a:t> </a:t>
            </a:r>
            <a:r>
              <a:rPr lang="en-US" dirty="0" err="1" smtClean="0"/>
              <a:t>duis</a:t>
            </a:r>
            <a:r>
              <a:rPr lang="en-US" dirty="0" smtClean="0"/>
              <a:t/>
            </a:r>
            <a:br>
              <a:rPr lang="en-US" dirty="0" smtClean="0"/>
            </a:br>
            <a:r>
              <a:rPr lang="en-US" dirty="0" err="1" smtClean="0"/>
              <a:t>dolore</a:t>
            </a:r>
            <a:r>
              <a:rPr lang="en-US" dirty="0" smtClean="0"/>
              <a:t> </a:t>
            </a:r>
            <a:r>
              <a:rPr lang="en-US" dirty="0" err="1" smtClean="0"/>
              <a:t>te</a:t>
            </a:r>
            <a:r>
              <a:rPr lang="en-US" dirty="0" smtClean="0"/>
              <a:t> </a:t>
            </a:r>
            <a:r>
              <a:rPr lang="en-US" dirty="0" err="1" smtClean="0"/>
              <a:t>feugait</a:t>
            </a:r>
            <a:r>
              <a:rPr lang="en-US" dirty="0" smtClean="0"/>
              <a:t> </a:t>
            </a:r>
            <a:r>
              <a:rPr lang="en-US" dirty="0" err="1" smtClean="0"/>
              <a:t>nulla</a:t>
            </a:r>
            <a:r>
              <a:rPr lang="en-US" dirty="0" smtClean="0"/>
              <a:t> </a:t>
            </a:r>
            <a:r>
              <a:rPr lang="en-US" dirty="0" err="1" smtClean="0"/>
              <a:t>facilisi</a:t>
            </a:r>
            <a:r>
              <a:rPr lang="en-US" dirty="0" smtClean="0"/>
              <a:t>.</a:t>
            </a:r>
          </a:p>
          <a:p>
            <a:pPr lvl="0"/>
            <a:endParaRPr lang="en-US" dirty="0" smtClean="0"/>
          </a:p>
          <a:p>
            <a:pPr lvl="0"/>
            <a:r>
              <a:rPr lang="en-US" dirty="0" err="1" smtClean="0"/>
              <a:t>Ut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exerci</a:t>
            </a:r>
            <a:r>
              <a:rPr lang="en-US" dirty="0" smtClean="0"/>
              <a:t> </a:t>
            </a:r>
            <a:r>
              <a:rPr lang="en-US" dirty="0" err="1" smtClean="0"/>
              <a:t>tation</a:t>
            </a:r>
            <a:r>
              <a:rPr lang="en-US" dirty="0" smtClean="0"/>
              <a:t> </a:t>
            </a:r>
            <a:r>
              <a:rPr lang="en-US" dirty="0" err="1" smtClean="0"/>
              <a:t>ullamcorper</a:t>
            </a:r>
            <a:r>
              <a:rPr lang="en-US" dirty="0" smtClean="0"/>
              <a:t> </a:t>
            </a:r>
            <a:r>
              <a:rPr lang="en-US" dirty="0" err="1" smtClean="0"/>
              <a:t>suscipit</a:t>
            </a:r>
            <a:r>
              <a:rPr lang="en-US" dirty="0" smtClean="0"/>
              <a:t> </a:t>
            </a:r>
            <a:r>
              <a:rPr lang="en-US" dirty="0" err="1" smtClean="0"/>
              <a:t>lobortis</a:t>
            </a:r>
            <a:r>
              <a:rPr lang="en-US" dirty="0" smtClean="0"/>
              <a:t> </a:t>
            </a:r>
            <a:r>
              <a:rPr lang="en-US" dirty="0" err="1" smtClean="0"/>
              <a:t>nisl</a:t>
            </a:r>
            <a:r>
              <a:rPr lang="en-US" dirty="0" smtClean="0"/>
              <a:t>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r>
            <a:br>
              <a:rPr lang="en-US" dirty="0" smtClean="0"/>
            </a:br>
            <a:r>
              <a:rPr lang="en-US" dirty="0" err="1" smtClean="0"/>
              <a:t>consequat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p>
          <a:p>
            <a:pPr lvl="0"/>
            <a:endParaRPr lang="en-US" dirty="0" smtClean="0"/>
          </a:p>
          <a:p>
            <a:pPr lvl="0"/>
            <a:r>
              <a:rPr lang="en-US" dirty="0" err="1" smtClean="0"/>
              <a:t>Nulla</a:t>
            </a:r>
            <a:r>
              <a:rPr lang="en-US" dirty="0" smtClean="0"/>
              <a:t> </a:t>
            </a:r>
            <a:r>
              <a:rPr lang="en-US" dirty="0" err="1" smtClean="0"/>
              <a:t>facilisis</a:t>
            </a:r>
            <a:r>
              <a:rPr lang="en-US" dirty="0" smtClean="0"/>
              <a:t> at </a:t>
            </a:r>
            <a:r>
              <a:rPr lang="en-US" dirty="0" err="1" smtClean="0"/>
              <a:t>vero</a:t>
            </a:r>
            <a:r>
              <a:rPr lang="en-US" dirty="0" smtClean="0"/>
              <a:t> </a:t>
            </a:r>
            <a:r>
              <a:rPr lang="en-US" dirty="0" err="1" smtClean="0"/>
              <a:t>eros</a:t>
            </a:r>
            <a:r>
              <a:rPr lang="en-US" dirty="0" smtClean="0"/>
              <a:t> et </a:t>
            </a:r>
            <a:r>
              <a:rPr lang="en-US" dirty="0" err="1" smtClean="0"/>
              <a:t>accumsan</a:t>
            </a:r>
            <a:r>
              <a:rPr lang="en-US" dirty="0" smtClean="0"/>
              <a:t> et </a:t>
            </a:r>
            <a:r>
              <a:rPr lang="en-US" dirty="0" err="1" smtClean="0"/>
              <a:t>iusto</a:t>
            </a:r>
            <a:r>
              <a:rPr lang="en-US" dirty="0" smtClean="0"/>
              <a:t> </a:t>
            </a:r>
            <a:r>
              <a:rPr lang="en-US" dirty="0" err="1" smtClean="0"/>
              <a:t>odio</a:t>
            </a:r>
            <a:r>
              <a:rPr lang="en-US" dirty="0" smtClean="0"/>
              <a:t> </a:t>
            </a:r>
            <a:r>
              <a:rPr lang="en-US" dirty="0" err="1" smtClean="0"/>
              <a:t>dignissim</a:t>
            </a:r>
            <a:r>
              <a:rPr lang="en-US" dirty="0" smtClean="0"/>
              <a:t> qui </a:t>
            </a:r>
            <a:r>
              <a:rPr lang="en-US" dirty="0" err="1" smtClean="0"/>
              <a:t>blandit</a:t>
            </a:r>
            <a:r>
              <a:rPr lang="en-US" dirty="0" smtClean="0"/>
              <a:t> </a:t>
            </a:r>
            <a:r>
              <a:rPr lang="en-US" dirty="0" err="1" smtClean="0"/>
              <a:t>praesent</a:t>
            </a:r>
            <a:r>
              <a:rPr lang="en-US" dirty="0" smtClean="0"/>
              <a:t> </a:t>
            </a:r>
            <a:r>
              <a:rPr lang="en-US" dirty="0" err="1" smtClean="0"/>
              <a:t>luptatum</a:t>
            </a:r>
            <a:r>
              <a:rPr lang="en-US" dirty="0" smtClean="0"/>
              <a:t> </a:t>
            </a:r>
            <a:r>
              <a:rPr lang="en-US" dirty="0" err="1" smtClean="0"/>
              <a:t>zzril</a:t>
            </a:r>
            <a:r>
              <a:rPr lang="en-US" dirty="0" smtClean="0"/>
              <a:t> </a:t>
            </a:r>
            <a:r>
              <a:rPr lang="en-US" dirty="0" err="1" smtClean="0"/>
              <a:t>delenit</a:t>
            </a:r>
            <a:r>
              <a:rPr lang="en-US" dirty="0" smtClean="0"/>
              <a:t> </a:t>
            </a:r>
            <a:r>
              <a:rPr lang="en-US" dirty="0" err="1" smtClean="0"/>
              <a:t>augue</a:t>
            </a:r>
            <a:r>
              <a:rPr lang="en-US" dirty="0" smtClean="0"/>
              <a:t> </a:t>
            </a:r>
            <a:r>
              <a:rPr lang="en-US" dirty="0" err="1" smtClean="0"/>
              <a:t>duis</a:t>
            </a:r>
            <a:r>
              <a:rPr lang="en-US" dirty="0" smtClean="0"/>
              <a:t/>
            </a:r>
            <a:br>
              <a:rPr lang="en-US" dirty="0" smtClean="0"/>
            </a:br>
            <a:r>
              <a:rPr lang="en-US" dirty="0" err="1" smtClean="0"/>
              <a:t>dolore</a:t>
            </a:r>
            <a:r>
              <a:rPr lang="en-US" dirty="0" smtClean="0"/>
              <a:t> </a:t>
            </a:r>
            <a:r>
              <a:rPr lang="en-US" dirty="0" err="1" smtClean="0"/>
              <a:t>te</a:t>
            </a:r>
            <a:r>
              <a:rPr lang="en-US" dirty="0" smtClean="0"/>
              <a:t> </a:t>
            </a:r>
            <a:r>
              <a:rPr lang="en-US" dirty="0" err="1" smtClean="0"/>
              <a:t>feugait</a:t>
            </a:r>
            <a:r>
              <a:rPr lang="en-US" dirty="0" smtClean="0"/>
              <a:t> </a:t>
            </a:r>
            <a:r>
              <a:rPr lang="en-US" dirty="0" err="1" smtClean="0"/>
              <a:t>nulla</a:t>
            </a:r>
            <a:r>
              <a:rPr lang="en-US" dirty="0" smtClean="0"/>
              <a:t> </a:t>
            </a:r>
            <a:r>
              <a:rPr lang="en-US" dirty="0" err="1" smtClean="0"/>
              <a:t>facilisi</a:t>
            </a:r>
            <a:r>
              <a:rPr lang="en-US" dirty="0" smtClean="0"/>
              <a:t>.</a:t>
            </a:r>
          </a:p>
        </p:txBody>
      </p:sp>
      <p:sp>
        <p:nvSpPr>
          <p:cNvPr id="17" name="Content Placeholder 14"/>
          <p:cNvSpPr>
            <a:spLocks noGrp="1"/>
          </p:cNvSpPr>
          <p:nvPr>
            <p:ph sz="quarter" idx="17" hasCustomPrompt="1"/>
          </p:nvPr>
        </p:nvSpPr>
        <p:spPr>
          <a:xfrm>
            <a:off x="6435157" y="1030947"/>
            <a:ext cx="5032593" cy="344848"/>
          </a:xfrm>
        </p:spPr>
        <p:txBody>
          <a:bodyPr>
            <a:normAutofit/>
          </a:bodyPr>
          <a:lstStyle>
            <a:lvl1pPr marL="0" indent="0">
              <a:buNone/>
              <a:defRPr sz="1400" b="1" i="0" baseline="0">
                <a:solidFill>
                  <a:srgbClr val="342A66"/>
                </a:solidFill>
                <a:latin typeface="IBM Plex Sans" charset="0"/>
              </a:defRPr>
            </a:lvl1pPr>
          </a:lstStyle>
          <a:p>
            <a:pPr lvl="0"/>
            <a:r>
              <a:rPr lang="en-US" dirty="0" smtClean="0"/>
              <a:t>Sub Header | Lorem Ipsum dolor sit</a:t>
            </a:r>
          </a:p>
        </p:txBody>
      </p:sp>
      <p:sp>
        <p:nvSpPr>
          <p:cNvPr id="18" name="Content Placeholder 16"/>
          <p:cNvSpPr>
            <a:spLocks noGrp="1"/>
          </p:cNvSpPr>
          <p:nvPr>
            <p:ph sz="quarter" idx="18" hasCustomPrompt="1"/>
          </p:nvPr>
        </p:nvSpPr>
        <p:spPr>
          <a:xfrm>
            <a:off x="6435157" y="1568450"/>
            <a:ext cx="5032593" cy="4626750"/>
          </a:xfrm>
        </p:spPr>
        <p:txBody>
          <a:bodyPr>
            <a:noAutofit/>
          </a:bodyPr>
          <a:lstStyle>
            <a:lvl1pPr marL="171450" indent="-171450">
              <a:spcBef>
                <a:spcPts val="1000"/>
              </a:spcBef>
              <a:buFont typeface="Arial" charset="0"/>
              <a:buChar char="•"/>
              <a:defRPr sz="1200" baseline="0">
                <a:solidFill>
                  <a:srgbClr val="342A66"/>
                </a:solidFill>
                <a:latin typeface="IBM Plex Sans" charset="0"/>
              </a:defRPr>
            </a:lvl1pPr>
          </a:lstStyle>
          <a:p>
            <a:pPr lvl="0"/>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a:r>
            <a:br>
              <a:rPr lang="en-US" dirty="0" smtClean="0"/>
            </a:br>
            <a:r>
              <a:rPr lang="en-US" dirty="0" smtClean="0"/>
              <a:t>magna </a:t>
            </a:r>
            <a:r>
              <a:rPr lang="en-US" dirty="0" err="1" smtClean="0"/>
              <a:t>aliquam</a:t>
            </a:r>
            <a:r>
              <a:rPr lang="en-US" dirty="0" smtClean="0"/>
              <a:t> </a:t>
            </a:r>
            <a:r>
              <a:rPr lang="en-US" dirty="0" err="1" smtClean="0"/>
              <a:t>erat</a:t>
            </a:r>
            <a:r>
              <a:rPr lang="en-US" dirty="0" smtClean="0"/>
              <a:t> </a:t>
            </a:r>
            <a:r>
              <a:rPr lang="en-US" dirty="0" err="1" smtClean="0"/>
              <a:t>volutpat</a:t>
            </a:r>
            <a:r>
              <a:rPr lang="en-US" dirty="0" smtClean="0"/>
              <a:t>. </a:t>
            </a:r>
          </a:p>
          <a:p>
            <a:pPr lvl="0"/>
            <a:endParaRPr lang="en-US" dirty="0" smtClean="0"/>
          </a:p>
          <a:p>
            <a:pPr lvl="0"/>
            <a:r>
              <a:rPr lang="en-US" dirty="0" err="1" smtClean="0"/>
              <a:t>Ut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exerci</a:t>
            </a:r>
            <a:r>
              <a:rPr lang="en-US" dirty="0" smtClean="0"/>
              <a:t> </a:t>
            </a:r>
            <a:r>
              <a:rPr lang="en-US" dirty="0" err="1" smtClean="0"/>
              <a:t>tation</a:t>
            </a:r>
            <a:r>
              <a:rPr lang="en-US" dirty="0" smtClean="0"/>
              <a:t> </a:t>
            </a:r>
            <a:r>
              <a:rPr lang="en-US" dirty="0" err="1" smtClean="0"/>
              <a:t>ullamcorper</a:t>
            </a:r>
            <a:r>
              <a:rPr lang="en-US" dirty="0" smtClean="0"/>
              <a:t> </a:t>
            </a:r>
            <a:r>
              <a:rPr lang="en-US" dirty="0" err="1" smtClean="0"/>
              <a:t>suscipit</a:t>
            </a:r>
            <a:r>
              <a:rPr lang="en-US" dirty="0" smtClean="0"/>
              <a:t> </a:t>
            </a:r>
            <a:r>
              <a:rPr lang="en-US" dirty="0" err="1" smtClean="0"/>
              <a:t>lobortis</a:t>
            </a:r>
            <a:r>
              <a:rPr lang="en-US" dirty="0" smtClean="0"/>
              <a:t> </a:t>
            </a:r>
            <a:r>
              <a:rPr lang="en-US" dirty="0" err="1" smtClean="0"/>
              <a:t>nisl</a:t>
            </a:r>
            <a:r>
              <a:rPr lang="en-US" dirty="0" smtClean="0"/>
              <a:t>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r>
            <a:br>
              <a:rPr lang="en-US" dirty="0" smtClean="0"/>
            </a:br>
            <a:r>
              <a:rPr lang="en-US" dirty="0" err="1" smtClean="0"/>
              <a:t>consequat</a:t>
            </a:r>
            <a:r>
              <a:rPr lang="en-US" dirty="0" smtClean="0"/>
              <a:t> </a:t>
            </a:r>
            <a:r>
              <a:rPr lang="en-US" dirty="0" err="1" smtClean="0"/>
              <a:t>nim</a:t>
            </a:r>
            <a:r>
              <a:rPr lang="en-US" dirty="0" smtClean="0"/>
              <a:t> ad minim </a:t>
            </a:r>
            <a:r>
              <a:rPr lang="en-US" dirty="0" err="1" smtClean="0"/>
              <a:t>veniam</a:t>
            </a:r>
            <a:r>
              <a:rPr lang="en-US" dirty="0" smtClean="0"/>
              <a:t>. </a:t>
            </a:r>
          </a:p>
          <a:p>
            <a:pPr lvl="0"/>
            <a:endParaRPr lang="en-US" dirty="0" smtClean="0"/>
          </a:p>
          <a:p>
            <a:pPr lvl="0"/>
            <a:r>
              <a:rPr lang="en-US" dirty="0" err="1" smtClean="0"/>
              <a:t>Duis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iriure</a:t>
            </a:r>
            <a:r>
              <a:rPr lang="en-US" dirty="0" smtClean="0"/>
              <a:t> dolor in </a:t>
            </a:r>
            <a:r>
              <a:rPr lang="en-US" dirty="0" err="1" smtClean="0"/>
              <a:t>hendrerit</a:t>
            </a:r>
            <a:r>
              <a:rPr lang="en-US" dirty="0" smtClean="0"/>
              <a:t> in </a:t>
            </a:r>
            <a:r>
              <a:rPr lang="en-US" dirty="0" err="1" smtClean="0"/>
              <a:t>vulputate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molestie</a:t>
            </a:r>
            <a:r>
              <a:rPr lang="en-US" dirty="0" smtClean="0"/>
              <a:t> </a:t>
            </a:r>
            <a:r>
              <a:rPr lang="en-US" dirty="0" err="1" smtClean="0"/>
              <a:t>consequat</a:t>
            </a:r>
            <a:r>
              <a:rPr lang="en-US" dirty="0" smtClean="0"/>
              <a:t>, </a:t>
            </a:r>
            <a:r>
              <a:rPr lang="en-US" dirty="0" err="1" smtClean="0"/>
              <a:t>vel</a:t>
            </a:r>
            <a:r>
              <a:rPr lang="en-US" dirty="0" smtClean="0"/>
              <a:t> </a:t>
            </a:r>
            <a:r>
              <a:rPr lang="en-US" dirty="0" err="1" smtClean="0"/>
              <a:t>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feugiat</a:t>
            </a:r>
            <a:r>
              <a:rPr lang="en-US" dirty="0" smtClean="0"/>
              <a:t>.</a:t>
            </a:r>
          </a:p>
          <a:p>
            <a:pPr lvl="0"/>
            <a:endParaRPr lang="en-US" dirty="0" smtClean="0"/>
          </a:p>
          <a:p>
            <a:pPr lvl="0"/>
            <a:r>
              <a:rPr lang="en-US" dirty="0" err="1" smtClean="0"/>
              <a:t>Nulla</a:t>
            </a:r>
            <a:r>
              <a:rPr lang="en-US" dirty="0" smtClean="0"/>
              <a:t> </a:t>
            </a:r>
            <a:r>
              <a:rPr lang="en-US" dirty="0" err="1" smtClean="0"/>
              <a:t>facilisis</a:t>
            </a:r>
            <a:r>
              <a:rPr lang="en-US" dirty="0" smtClean="0"/>
              <a:t> at </a:t>
            </a:r>
            <a:r>
              <a:rPr lang="en-US" dirty="0" err="1" smtClean="0"/>
              <a:t>vero</a:t>
            </a:r>
            <a:r>
              <a:rPr lang="en-US" dirty="0" smtClean="0"/>
              <a:t> </a:t>
            </a:r>
            <a:r>
              <a:rPr lang="en-US" dirty="0" err="1" smtClean="0"/>
              <a:t>eros</a:t>
            </a:r>
            <a:r>
              <a:rPr lang="en-US" dirty="0" smtClean="0"/>
              <a:t> et </a:t>
            </a:r>
            <a:r>
              <a:rPr lang="en-US" dirty="0" err="1" smtClean="0"/>
              <a:t>accumsan</a:t>
            </a:r>
            <a:r>
              <a:rPr lang="en-US" dirty="0" smtClean="0"/>
              <a:t> et </a:t>
            </a:r>
            <a:r>
              <a:rPr lang="en-US" dirty="0" err="1" smtClean="0"/>
              <a:t>iusto</a:t>
            </a:r>
            <a:r>
              <a:rPr lang="en-US" dirty="0" smtClean="0"/>
              <a:t> </a:t>
            </a:r>
            <a:r>
              <a:rPr lang="en-US" dirty="0" err="1" smtClean="0"/>
              <a:t>odio</a:t>
            </a:r>
            <a:r>
              <a:rPr lang="en-US" dirty="0" smtClean="0"/>
              <a:t> </a:t>
            </a:r>
            <a:r>
              <a:rPr lang="en-US" dirty="0" err="1" smtClean="0"/>
              <a:t>dignissim</a:t>
            </a:r>
            <a:r>
              <a:rPr lang="en-US" dirty="0" smtClean="0"/>
              <a:t> qui </a:t>
            </a:r>
            <a:r>
              <a:rPr lang="en-US" dirty="0" err="1" smtClean="0"/>
              <a:t>blandit</a:t>
            </a:r>
            <a:r>
              <a:rPr lang="en-US" dirty="0" smtClean="0"/>
              <a:t> </a:t>
            </a:r>
            <a:r>
              <a:rPr lang="en-US" dirty="0" err="1" smtClean="0"/>
              <a:t>praesent</a:t>
            </a:r>
            <a:r>
              <a:rPr lang="en-US" dirty="0" smtClean="0"/>
              <a:t> </a:t>
            </a:r>
            <a:r>
              <a:rPr lang="en-US" dirty="0" err="1" smtClean="0"/>
              <a:t>luptatum</a:t>
            </a:r>
            <a:r>
              <a:rPr lang="en-US" dirty="0" smtClean="0"/>
              <a:t> </a:t>
            </a:r>
            <a:r>
              <a:rPr lang="en-US" dirty="0" err="1" smtClean="0"/>
              <a:t>zzril</a:t>
            </a:r>
            <a:r>
              <a:rPr lang="en-US" dirty="0" smtClean="0"/>
              <a:t> </a:t>
            </a:r>
            <a:r>
              <a:rPr lang="en-US" dirty="0" err="1" smtClean="0"/>
              <a:t>delenit</a:t>
            </a:r>
            <a:r>
              <a:rPr lang="en-US" dirty="0" smtClean="0"/>
              <a:t> </a:t>
            </a:r>
            <a:r>
              <a:rPr lang="en-US" dirty="0" err="1" smtClean="0"/>
              <a:t>augue</a:t>
            </a:r>
            <a:r>
              <a:rPr lang="en-US" dirty="0" smtClean="0"/>
              <a:t> </a:t>
            </a:r>
            <a:r>
              <a:rPr lang="en-US" dirty="0" err="1" smtClean="0"/>
              <a:t>duis</a:t>
            </a:r>
            <a:r>
              <a:rPr lang="en-US" dirty="0" smtClean="0"/>
              <a:t/>
            </a:r>
            <a:br>
              <a:rPr lang="en-US" dirty="0" smtClean="0"/>
            </a:br>
            <a:r>
              <a:rPr lang="en-US" dirty="0" err="1" smtClean="0"/>
              <a:t>dolore</a:t>
            </a:r>
            <a:r>
              <a:rPr lang="en-US" dirty="0" smtClean="0"/>
              <a:t> </a:t>
            </a:r>
            <a:r>
              <a:rPr lang="en-US" dirty="0" err="1" smtClean="0"/>
              <a:t>te</a:t>
            </a:r>
            <a:r>
              <a:rPr lang="en-US" dirty="0" smtClean="0"/>
              <a:t> </a:t>
            </a:r>
            <a:r>
              <a:rPr lang="en-US" dirty="0" err="1" smtClean="0"/>
              <a:t>feugait</a:t>
            </a:r>
            <a:r>
              <a:rPr lang="en-US" dirty="0" smtClean="0"/>
              <a:t> </a:t>
            </a:r>
            <a:r>
              <a:rPr lang="en-US" dirty="0" err="1" smtClean="0"/>
              <a:t>nulla</a:t>
            </a:r>
            <a:r>
              <a:rPr lang="en-US" dirty="0" smtClean="0"/>
              <a:t> </a:t>
            </a:r>
            <a:r>
              <a:rPr lang="en-US" dirty="0" err="1" smtClean="0"/>
              <a:t>facilisi</a:t>
            </a:r>
            <a:r>
              <a:rPr lang="en-US" dirty="0" smtClean="0"/>
              <a:t>.</a:t>
            </a:r>
          </a:p>
          <a:p>
            <a:pPr lvl="0"/>
            <a:endParaRPr lang="en-US" dirty="0" smtClean="0"/>
          </a:p>
          <a:p>
            <a:pPr lvl="0"/>
            <a:r>
              <a:rPr lang="en-US" dirty="0" err="1" smtClean="0"/>
              <a:t>Ut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exerci</a:t>
            </a:r>
            <a:r>
              <a:rPr lang="en-US" dirty="0" smtClean="0"/>
              <a:t> </a:t>
            </a:r>
            <a:r>
              <a:rPr lang="en-US" dirty="0" err="1" smtClean="0"/>
              <a:t>tation</a:t>
            </a:r>
            <a:r>
              <a:rPr lang="en-US" dirty="0" smtClean="0"/>
              <a:t> </a:t>
            </a:r>
            <a:r>
              <a:rPr lang="en-US" dirty="0" err="1" smtClean="0"/>
              <a:t>ullamcorper</a:t>
            </a:r>
            <a:r>
              <a:rPr lang="en-US" dirty="0" smtClean="0"/>
              <a:t> </a:t>
            </a:r>
            <a:r>
              <a:rPr lang="en-US" dirty="0" err="1" smtClean="0"/>
              <a:t>suscipit</a:t>
            </a:r>
            <a:r>
              <a:rPr lang="en-US" dirty="0" smtClean="0"/>
              <a:t> </a:t>
            </a:r>
            <a:r>
              <a:rPr lang="en-US" dirty="0" err="1" smtClean="0"/>
              <a:t>lobortis</a:t>
            </a:r>
            <a:r>
              <a:rPr lang="en-US" dirty="0" smtClean="0"/>
              <a:t> </a:t>
            </a:r>
            <a:r>
              <a:rPr lang="en-US" dirty="0" err="1" smtClean="0"/>
              <a:t>nisl</a:t>
            </a:r>
            <a:r>
              <a:rPr lang="en-US" dirty="0" smtClean="0"/>
              <a:t>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r>
            <a:br>
              <a:rPr lang="en-US" dirty="0" smtClean="0"/>
            </a:br>
            <a:r>
              <a:rPr lang="en-US" dirty="0" err="1" smtClean="0"/>
              <a:t>consequat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p>
          <a:p>
            <a:pPr lvl="0"/>
            <a:endParaRPr lang="en-US" dirty="0" smtClean="0"/>
          </a:p>
          <a:p>
            <a:pPr lvl="0"/>
            <a:r>
              <a:rPr lang="en-US" dirty="0" err="1" smtClean="0"/>
              <a:t>Nulla</a:t>
            </a:r>
            <a:r>
              <a:rPr lang="en-US" dirty="0" smtClean="0"/>
              <a:t> </a:t>
            </a:r>
            <a:r>
              <a:rPr lang="en-US" dirty="0" err="1" smtClean="0"/>
              <a:t>facilisis</a:t>
            </a:r>
            <a:r>
              <a:rPr lang="en-US" dirty="0" smtClean="0"/>
              <a:t> at </a:t>
            </a:r>
            <a:r>
              <a:rPr lang="en-US" dirty="0" err="1" smtClean="0"/>
              <a:t>vero</a:t>
            </a:r>
            <a:r>
              <a:rPr lang="en-US" dirty="0" smtClean="0"/>
              <a:t> </a:t>
            </a:r>
            <a:r>
              <a:rPr lang="en-US" dirty="0" err="1" smtClean="0"/>
              <a:t>eros</a:t>
            </a:r>
            <a:r>
              <a:rPr lang="en-US" dirty="0" smtClean="0"/>
              <a:t> et </a:t>
            </a:r>
            <a:r>
              <a:rPr lang="en-US" dirty="0" err="1" smtClean="0"/>
              <a:t>accumsan</a:t>
            </a:r>
            <a:r>
              <a:rPr lang="en-US" dirty="0" smtClean="0"/>
              <a:t> et </a:t>
            </a:r>
            <a:r>
              <a:rPr lang="en-US" dirty="0" err="1" smtClean="0"/>
              <a:t>iusto</a:t>
            </a:r>
            <a:r>
              <a:rPr lang="en-US" dirty="0" smtClean="0"/>
              <a:t> </a:t>
            </a:r>
            <a:r>
              <a:rPr lang="en-US" dirty="0" err="1" smtClean="0"/>
              <a:t>odio</a:t>
            </a:r>
            <a:r>
              <a:rPr lang="en-US" dirty="0" smtClean="0"/>
              <a:t> </a:t>
            </a:r>
            <a:r>
              <a:rPr lang="en-US" dirty="0" err="1" smtClean="0"/>
              <a:t>dignissim</a:t>
            </a:r>
            <a:r>
              <a:rPr lang="en-US" dirty="0" smtClean="0"/>
              <a:t> qui </a:t>
            </a:r>
            <a:r>
              <a:rPr lang="en-US" dirty="0" err="1" smtClean="0"/>
              <a:t>blandit</a:t>
            </a:r>
            <a:r>
              <a:rPr lang="en-US" dirty="0" smtClean="0"/>
              <a:t> </a:t>
            </a:r>
            <a:r>
              <a:rPr lang="en-US" dirty="0" err="1" smtClean="0"/>
              <a:t>praesent</a:t>
            </a:r>
            <a:r>
              <a:rPr lang="en-US" dirty="0" smtClean="0"/>
              <a:t> </a:t>
            </a:r>
            <a:r>
              <a:rPr lang="en-US" dirty="0" err="1" smtClean="0"/>
              <a:t>luptatum</a:t>
            </a:r>
            <a:r>
              <a:rPr lang="en-US" dirty="0" smtClean="0"/>
              <a:t> </a:t>
            </a:r>
            <a:r>
              <a:rPr lang="en-US" dirty="0" err="1" smtClean="0"/>
              <a:t>zzril</a:t>
            </a:r>
            <a:r>
              <a:rPr lang="en-US" dirty="0" smtClean="0"/>
              <a:t> </a:t>
            </a:r>
            <a:r>
              <a:rPr lang="en-US" dirty="0" err="1" smtClean="0"/>
              <a:t>delenit</a:t>
            </a:r>
            <a:r>
              <a:rPr lang="en-US" dirty="0" smtClean="0"/>
              <a:t> </a:t>
            </a:r>
            <a:r>
              <a:rPr lang="en-US" dirty="0" err="1" smtClean="0"/>
              <a:t>augue</a:t>
            </a:r>
            <a:r>
              <a:rPr lang="en-US" dirty="0" smtClean="0"/>
              <a:t> </a:t>
            </a:r>
            <a:r>
              <a:rPr lang="en-US" dirty="0" err="1" smtClean="0"/>
              <a:t>duis</a:t>
            </a:r>
            <a:r>
              <a:rPr lang="en-US" dirty="0" smtClean="0"/>
              <a:t/>
            </a:r>
            <a:br>
              <a:rPr lang="en-US" dirty="0" smtClean="0"/>
            </a:br>
            <a:r>
              <a:rPr lang="en-US" dirty="0" err="1" smtClean="0"/>
              <a:t>dolore</a:t>
            </a:r>
            <a:r>
              <a:rPr lang="en-US" dirty="0" smtClean="0"/>
              <a:t> </a:t>
            </a:r>
            <a:r>
              <a:rPr lang="en-US" dirty="0" err="1" smtClean="0"/>
              <a:t>te</a:t>
            </a:r>
            <a:r>
              <a:rPr lang="en-US" dirty="0" smtClean="0"/>
              <a:t> </a:t>
            </a:r>
            <a:r>
              <a:rPr lang="en-US" dirty="0" err="1" smtClean="0"/>
              <a:t>feugait</a:t>
            </a:r>
            <a:r>
              <a:rPr lang="en-US" dirty="0" smtClean="0"/>
              <a:t> </a:t>
            </a:r>
            <a:r>
              <a:rPr lang="en-US" dirty="0" err="1" smtClean="0"/>
              <a:t>nulla</a:t>
            </a:r>
            <a:r>
              <a:rPr lang="en-US" dirty="0" smtClean="0"/>
              <a:t> </a:t>
            </a:r>
            <a:r>
              <a:rPr lang="en-US" dirty="0" err="1" smtClean="0"/>
              <a:t>facilisi</a:t>
            </a:r>
            <a:r>
              <a:rPr lang="en-US" dirty="0" smtClean="0"/>
              <a:t>.</a:t>
            </a:r>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t="24449" b="25973"/>
          <a:stretch/>
        </p:blipFill>
        <p:spPr>
          <a:xfrm>
            <a:off x="11011817" y="6262179"/>
            <a:ext cx="709128" cy="454966"/>
          </a:xfrm>
          <a:prstGeom prst="rect">
            <a:avLst/>
          </a:prstGeom>
        </p:spPr>
      </p:pic>
    </p:spTree>
    <p:extLst>
      <p:ext uri="{BB962C8B-B14F-4D97-AF65-F5344CB8AC3E}">
        <p14:creationId xmlns:p14="http://schemas.microsoft.com/office/powerpoint/2010/main" val="8217017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Image Slide">
    <p:spTree>
      <p:nvGrpSpPr>
        <p:cNvPr id="1" name=""/>
        <p:cNvGrpSpPr/>
        <p:nvPr/>
      </p:nvGrpSpPr>
      <p:grpSpPr>
        <a:xfrm>
          <a:off x="0" y="0"/>
          <a:ext cx="0" cy="0"/>
          <a:chOff x="0" y="0"/>
          <a:chExt cx="0" cy="0"/>
        </a:xfrm>
      </p:grpSpPr>
      <p:sp>
        <p:nvSpPr>
          <p:cNvPr id="5" name="Content Placeholder 7"/>
          <p:cNvSpPr>
            <a:spLocks noGrp="1"/>
          </p:cNvSpPr>
          <p:nvPr>
            <p:ph sz="quarter" idx="13" hasCustomPrompt="1"/>
          </p:nvPr>
        </p:nvSpPr>
        <p:spPr>
          <a:xfrm>
            <a:off x="487141" y="341314"/>
            <a:ext cx="5032815" cy="528482"/>
          </a:xfrm>
        </p:spPr>
        <p:txBody>
          <a:bodyPr>
            <a:normAutofit/>
          </a:bodyPr>
          <a:lstStyle>
            <a:lvl1pPr marL="0" indent="0">
              <a:buNone/>
              <a:defRPr sz="3200" b="1" i="0" baseline="0">
                <a:solidFill>
                  <a:srgbClr val="342A66"/>
                </a:solidFill>
                <a:latin typeface="IBM Plex Sans" charset="0"/>
              </a:defRPr>
            </a:lvl1pPr>
          </a:lstStyle>
          <a:p>
            <a:pPr lvl="0"/>
            <a:r>
              <a:rPr lang="en-US" dirty="0" smtClean="0"/>
              <a:t>Content</a:t>
            </a:r>
          </a:p>
        </p:txBody>
      </p:sp>
      <p:sp>
        <p:nvSpPr>
          <p:cNvPr id="6" name="Content Placeholder 14"/>
          <p:cNvSpPr>
            <a:spLocks noGrp="1"/>
          </p:cNvSpPr>
          <p:nvPr>
            <p:ph sz="quarter" idx="15" hasCustomPrompt="1"/>
          </p:nvPr>
        </p:nvSpPr>
        <p:spPr>
          <a:xfrm>
            <a:off x="487363" y="1030947"/>
            <a:ext cx="5032593" cy="344848"/>
          </a:xfrm>
        </p:spPr>
        <p:txBody>
          <a:bodyPr>
            <a:normAutofit/>
          </a:bodyPr>
          <a:lstStyle>
            <a:lvl1pPr marL="0" indent="0">
              <a:buNone/>
              <a:defRPr sz="1400" b="1" i="0" baseline="0">
                <a:solidFill>
                  <a:srgbClr val="342A66"/>
                </a:solidFill>
                <a:latin typeface="IBM Plex Sans" charset="0"/>
              </a:defRPr>
            </a:lvl1pPr>
          </a:lstStyle>
          <a:p>
            <a:pPr lvl="0"/>
            <a:r>
              <a:rPr lang="en-US" dirty="0" smtClean="0"/>
              <a:t>Sub Header | Lorem Ipsum dolor sit</a:t>
            </a:r>
          </a:p>
        </p:txBody>
      </p:sp>
      <p:sp>
        <p:nvSpPr>
          <p:cNvPr id="7" name="Content Placeholder 16"/>
          <p:cNvSpPr>
            <a:spLocks noGrp="1"/>
          </p:cNvSpPr>
          <p:nvPr>
            <p:ph sz="quarter" idx="16" hasCustomPrompt="1"/>
          </p:nvPr>
        </p:nvSpPr>
        <p:spPr>
          <a:xfrm>
            <a:off x="487363" y="1568450"/>
            <a:ext cx="5032593" cy="4626750"/>
          </a:xfrm>
        </p:spPr>
        <p:txBody>
          <a:bodyPr>
            <a:noAutofit/>
          </a:bodyPr>
          <a:lstStyle>
            <a:lvl1pPr marL="171450" indent="-171450">
              <a:spcBef>
                <a:spcPts val="1000"/>
              </a:spcBef>
              <a:buFont typeface="Arial" charset="0"/>
              <a:buChar char="•"/>
              <a:defRPr sz="1200" baseline="0">
                <a:solidFill>
                  <a:srgbClr val="342A66"/>
                </a:solidFill>
                <a:latin typeface="IBM Plex Sans" charset="0"/>
              </a:defRPr>
            </a:lvl1pPr>
          </a:lstStyle>
          <a:p>
            <a:pPr lvl="0"/>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a:r>
            <a:br>
              <a:rPr lang="en-US" dirty="0" smtClean="0"/>
            </a:br>
            <a:r>
              <a:rPr lang="en-US" dirty="0" smtClean="0"/>
              <a:t>magna </a:t>
            </a:r>
            <a:r>
              <a:rPr lang="en-US" dirty="0" err="1" smtClean="0"/>
              <a:t>aliquam</a:t>
            </a:r>
            <a:r>
              <a:rPr lang="en-US" dirty="0" smtClean="0"/>
              <a:t> </a:t>
            </a:r>
            <a:r>
              <a:rPr lang="en-US" dirty="0" err="1" smtClean="0"/>
              <a:t>erat</a:t>
            </a:r>
            <a:r>
              <a:rPr lang="en-US" dirty="0" smtClean="0"/>
              <a:t> </a:t>
            </a:r>
            <a:r>
              <a:rPr lang="en-US" dirty="0" err="1" smtClean="0"/>
              <a:t>volutpat</a:t>
            </a:r>
            <a:r>
              <a:rPr lang="en-US" dirty="0" smtClean="0"/>
              <a:t>. </a:t>
            </a:r>
          </a:p>
          <a:p>
            <a:pPr lvl="0"/>
            <a:endParaRPr lang="en-US" dirty="0" smtClean="0"/>
          </a:p>
          <a:p>
            <a:pPr lvl="0"/>
            <a:r>
              <a:rPr lang="en-US" dirty="0" err="1" smtClean="0"/>
              <a:t>Ut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exerci</a:t>
            </a:r>
            <a:r>
              <a:rPr lang="en-US" dirty="0" smtClean="0"/>
              <a:t> </a:t>
            </a:r>
            <a:r>
              <a:rPr lang="en-US" dirty="0" err="1" smtClean="0"/>
              <a:t>tation</a:t>
            </a:r>
            <a:r>
              <a:rPr lang="en-US" dirty="0" smtClean="0"/>
              <a:t> </a:t>
            </a:r>
            <a:r>
              <a:rPr lang="en-US" dirty="0" err="1" smtClean="0"/>
              <a:t>ullamcorper</a:t>
            </a:r>
            <a:r>
              <a:rPr lang="en-US" dirty="0" smtClean="0"/>
              <a:t> </a:t>
            </a:r>
            <a:r>
              <a:rPr lang="en-US" dirty="0" err="1" smtClean="0"/>
              <a:t>suscipit</a:t>
            </a:r>
            <a:r>
              <a:rPr lang="en-US" dirty="0" smtClean="0"/>
              <a:t> </a:t>
            </a:r>
            <a:r>
              <a:rPr lang="en-US" dirty="0" err="1" smtClean="0"/>
              <a:t>lobortis</a:t>
            </a:r>
            <a:r>
              <a:rPr lang="en-US" dirty="0" smtClean="0"/>
              <a:t> </a:t>
            </a:r>
            <a:r>
              <a:rPr lang="en-US" dirty="0" err="1" smtClean="0"/>
              <a:t>nisl</a:t>
            </a:r>
            <a:r>
              <a:rPr lang="en-US" dirty="0" smtClean="0"/>
              <a:t>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r>
            <a:br>
              <a:rPr lang="en-US" dirty="0" smtClean="0"/>
            </a:br>
            <a:r>
              <a:rPr lang="en-US" dirty="0" err="1" smtClean="0"/>
              <a:t>consequat</a:t>
            </a:r>
            <a:r>
              <a:rPr lang="en-US" dirty="0" smtClean="0"/>
              <a:t> </a:t>
            </a:r>
            <a:r>
              <a:rPr lang="en-US" dirty="0" err="1" smtClean="0"/>
              <a:t>nim</a:t>
            </a:r>
            <a:r>
              <a:rPr lang="en-US" dirty="0" smtClean="0"/>
              <a:t> ad minim </a:t>
            </a:r>
            <a:r>
              <a:rPr lang="en-US" dirty="0" err="1" smtClean="0"/>
              <a:t>veniam</a:t>
            </a:r>
            <a:r>
              <a:rPr lang="en-US" dirty="0" smtClean="0"/>
              <a:t>. </a:t>
            </a:r>
          </a:p>
          <a:p>
            <a:pPr lvl="0"/>
            <a:endParaRPr lang="en-US" dirty="0" smtClean="0"/>
          </a:p>
          <a:p>
            <a:pPr lvl="0"/>
            <a:r>
              <a:rPr lang="en-US" dirty="0" err="1" smtClean="0"/>
              <a:t>Duis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iriure</a:t>
            </a:r>
            <a:r>
              <a:rPr lang="en-US" dirty="0" smtClean="0"/>
              <a:t> dolor in </a:t>
            </a:r>
            <a:r>
              <a:rPr lang="en-US" dirty="0" err="1" smtClean="0"/>
              <a:t>hendrerit</a:t>
            </a:r>
            <a:r>
              <a:rPr lang="en-US" dirty="0" smtClean="0"/>
              <a:t> in </a:t>
            </a:r>
            <a:r>
              <a:rPr lang="en-US" dirty="0" err="1" smtClean="0"/>
              <a:t>vulputate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molestie</a:t>
            </a:r>
            <a:r>
              <a:rPr lang="en-US" dirty="0" smtClean="0"/>
              <a:t> </a:t>
            </a:r>
            <a:r>
              <a:rPr lang="en-US" dirty="0" err="1" smtClean="0"/>
              <a:t>consequat</a:t>
            </a:r>
            <a:r>
              <a:rPr lang="en-US" dirty="0" smtClean="0"/>
              <a:t>, </a:t>
            </a:r>
            <a:r>
              <a:rPr lang="en-US" dirty="0" err="1" smtClean="0"/>
              <a:t>vel</a:t>
            </a:r>
            <a:r>
              <a:rPr lang="en-US" dirty="0" smtClean="0"/>
              <a:t> </a:t>
            </a:r>
            <a:r>
              <a:rPr lang="en-US" dirty="0" err="1" smtClean="0"/>
              <a:t>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feugiat</a:t>
            </a:r>
            <a:r>
              <a:rPr lang="en-US" dirty="0" smtClean="0"/>
              <a:t>.</a:t>
            </a:r>
          </a:p>
          <a:p>
            <a:pPr lvl="0"/>
            <a:endParaRPr lang="en-US" dirty="0" smtClean="0"/>
          </a:p>
          <a:p>
            <a:pPr lvl="0"/>
            <a:r>
              <a:rPr lang="en-US" dirty="0" err="1" smtClean="0"/>
              <a:t>Nulla</a:t>
            </a:r>
            <a:r>
              <a:rPr lang="en-US" dirty="0" smtClean="0"/>
              <a:t> </a:t>
            </a:r>
            <a:r>
              <a:rPr lang="en-US" dirty="0" err="1" smtClean="0"/>
              <a:t>facilisis</a:t>
            </a:r>
            <a:r>
              <a:rPr lang="en-US" dirty="0" smtClean="0"/>
              <a:t> at </a:t>
            </a:r>
            <a:r>
              <a:rPr lang="en-US" dirty="0" err="1" smtClean="0"/>
              <a:t>vero</a:t>
            </a:r>
            <a:r>
              <a:rPr lang="en-US" dirty="0" smtClean="0"/>
              <a:t> </a:t>
            </a:r>
            <a:r>
              <a:rPr lang="en-US" dirty="0" err="1" smtClean="0"/>
              <a:t>eros</a:t>
            </a:r>
            <a:r>
              <a:rPr lang="en-US" dirty="0" smtClean="0"/>
              <a:t> et </a:t>
            </a:r>
            <a:r>
              <a:rPr lang="en-US" dirty="0" err="1" smtClean="0"/>
              <a:t>accumsan</a:t>
            </a:r>
            <a:r>
              <a:rPr lang="en-US" dirty="0" smtClean="0"/>
              <a:t> et </a:t>
            </a:r>
            <a:r>
              <a:rPr lang="en-US" dirty="0" err="1" smtClean="0"/>
              <a:t>iusto</a:t>
            </a:r>
            <a:r>
              <a:rPr lang="en-US" dirty="0" smtClean="0"/>
              <a:t> </a:t>
            </a:r>
            <a:r>
              <a:rPr lang="en-US" dirty="0" err="1" smtClean="0"/>
              <a:t>odio</a:t>
            </a:r>
            <a:r>
              <a:rPr lang="en-US" dirty="0" smtClean="0"/>
              <a:t> </a:t>
            </a:r>
            <a:r>
              <a:rPr lang="en-US" dirty="0" err="1" smtClean="0"/>
              <a:t>dignissim</a:t>
            </a:r>
            <a:r>
              <a:rPr lang="en-US" dirty="0" smtClean="0"/>
              <a:t> qui </a:t>
            </a:r>
            <a:r>
              <a:rPr lang="en-US" dirty="0" err="1" smtClean="0"/>
              <a:t>blandit</a:t>
            </a:r>
            <a:r>
              <a:rPr lang="en-US" dirty="0" smtClean="0"/>
              <a:t> </a:t>
            </a:r>
            <a:r>
              <a:rPr lang="en-US" dirty="0" err="1" smtClean="0"/>
              <a:t>praesent</a:t>
            </a:r>
            <a:r>
              <a:rPr lang="en-US" dirty="0" smtClean="0"/>
              <a:t> </a:t>
            </a:r>
            <a:r>
              <a:rPr lang="en-US" dirty="0" err="1" smtClean="0"/>
              <a:t>luptatum</a:t>
            </a:r>
            <a:r>
              <a:rPr lang="en-US" dirty="0" smtClean="0"/>
              <a:t> </a:t>
            </a:r>
            <a:r>
              <a:rPr lang="en-US" dirty="0" err="1" smtClean="0"/>
              <a:t>zzril</a:t>
            </a:r>
            <a:r>
              <a:rPr lang="en-US" dirty="0" smtClean="0"/>
              <a:t> </a:t>
            </a:r>
            <a:r>
              <a:rPr lang="en-US" dirty="0" err="1" smtClean="0"/>
              <a:t>delenit</a:t>
            </a:r>
            <a:r>
              <a:rPr lang="en-US" dirty="0" smtClean="0"/>
              <a:t> </a:t>
            </a:r>
            <a:r>
              <a:rPr lang="en-US" dirty="0" err="1" smtClean="0"/>
              <a:t>augue</a:t>
            </a:r>
            <a:r>
              <a:rPr lang="en-US" dirty="0" smtClean="0"/>
              <a:t> </a:t>
            </a:r>
            <a:r>
              <a:rPr lang="en-US" dirty="0" err="1" smtClean="0"/>
              <a:t>duis</a:t>
            </a:r>
            <a:r>
              <a:rPr lang="en-US" dirty="0" smtClean="0"/>
              <a:t/>
            </a:r>
            <a:br>
              <a:rPr lang="en-US" dirty="0" smtClean="0"/>
            </a:br>
            <a:r>
              <a:rPr lang="en-US" dirty="0" err="1" smtClean="0"/>
              <a:t>dolore</a:t>
            </a:r>
            <a:r>
              <a:rPr lang="en-US" dirty="0" smtClean="0"/>
              <a:t> </a:t>
            </a:r>
            <a:r>
              <a:rPr lang="en-US" dirty="0" err="1" smtClean="0"/>
              <a:t>te</a:t>
            </a:r>
            <a:r>
              <a:rPr lang="en-US" dirty="0" smtClean="0"/>
              <a:t> </a:t>
            </a:r>
            <a:r>
              <a:rPr lang="en-US" dirty="0" err="1" smtClean="0"/>
              <a:t>feugait</a:t>
            </a:r>
            <a:r>
              <a:rPr lang="en-US" dirty="0" smtClean="0"/>
              <a:t> </a:t>
            </a:r>
            <a:r>
              <a:rPr lang="en-US" dirty="0" err="1" smtClean="0"/>
              <a:t>nulla</a:t>
            </a:r>
            <a:r>
              <a:rPr lang="en-US" dirty="0" smtClean="0"/>
              <a:t> </a:t>
            </a:r>
            <a:r>
              <a:rPr lang="en-US" dirty="0" err="1" smtClean="0"/>
              <a:t>facilisi</a:t>
            </a:r>
            <a:r>
              <a:rPr lang="en-US" dirty="0" smtClean="0"/>
              <a:t>.</a:t>
            </a:r>
          </a:p>
          <a:p>
            <a:pPr lvl="0"/>
            <a:endParaRPr lang="en-US" dirty="0" smtClean="0"/>
          </a:p>
          <a:p>
            <a:pPr lvl="0"/>
            <a:r>
              <a:rPr lang="en-US" dirty="0" err="1" smtClean="0"/>
              <a:t>Ut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exerci</a:t>
            </a:r>
            <a:r>
              <a:rPr lang="en-US" dirty="0" smtClean="0"/>
              <a:t> </a:t>
            </a:r>
            <a:r>
              <a:rPr lang="en-US" dirty="0" err="1" smtClean="0"/>
              <a:t>tation</a:t>
            </a:r>
            <a:r>
              <a:rPr lang="en-US" dirty="0" smtClean="0"/>
              <a:t> </a:t>
            </a:r>
            <a:r>
              <a:rPr lang="en-US" dirty="0" err="1" smtClean="0"/>
              <a:t>ullamcorper</a:t>
            </a:r>
            <a:r>
              <a:rPr lang="en-US" dirty="0" smtClean="0"/>
              <a:t> </a:t>
            </a:r>
            <a:r>
              <a:rPr lang="en-US" dirty="0" err="1" smtClean="0"/>
              <a:t>suscipit</a:t>
            </a:r>
            <a:r>
              <a:rPr lang="en-US" dirty="0" smtClean="0"/>
              <a:t> </a:t>
            </a:r>
            <a:r>
              <a:rPr lang="en-US" dirty="0" err="1" smtClean="0"/>
              <a:t>lobortis</a:t>
            </a:r>
            <a:r>
              <a:rPr lang="en-US" dirty="0" smtClean="0"/>
              <a:t> </a:t>
            </a:r>
            <a:r>
              <a:rPr lang="en-US" dirty="0" err="1" smtClean="0"/>
              <a:t>nisl</a:t>
            </a:r>
            <a:r>
              <a:rPr lang="en-US" dirty="0" smtClean="0"/>
              <a:t>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r>
            <a:br>
              <a:rPr lang="en-US" dirty="0" smtClean="0"/>
            </a:br>
            <a:r>
              <a:rPr lang="en-US" dirty="0" err="1" smtClean="0"/>
              <a:t>consequat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p>
          <a:p>
            <a:pPr lvl="0"/>
            <a:endParaRPr lang="en-US" dirty="0" smtClean="0"/>
          </a:p>
          <a:p>
            <a:pPr lvl="0"/>
            <a:r>
              <a:rPr lang="en-US" dirty="0" err="1" smtClean="0"/>
              <a:t>Nulla</a:t>
            </a:r>
            <a:r>
              <a:rPr lang="en-US" dirty="0" smtClean="0"/>
              <a:t> </a:t>
            </a:r>
            <a:r>
              <a:rPr lang="en-US" dirty="0" err="1" smtClean="0"/>
              <a:t>facilisis</a:t>
            </a:r>
            <a:r>
              <a:rPr lang="en-US" dirty="0" smtClean="0"/>
              <a:t> at </a:t>
            </a:r>
            <a:r>
              <a:rPr lang="en-US" dirty="0" err="1" smtClean="0"/>
              <a:t>vero</a:t>
            </a:r>
            <a:r>
              <a:rPr lang="en-US" dirty="0" smtClean="0"/>
              <a:t> </a:t>
            </a:r>
            <a:r>
              <a:rPr lang="en-US" dirty="0" err="1" smtClean="0"/>
              <a:t>eros</a:t>
            </a:r>
            <a:r>
              <a:rPr lang="en-US" dirty="0" smtClean="0"/>
              <a:t> et </a:t>
            </a:r>
            <a:r>
              <a:rPr lang="en-US" dirty="0" err="1" smtClean="0"/>
              <a:t>accumsan</a:t>
            </a:r>
            <a:r>
              <a:rPr lang="en-US" dirty="0" smtClean="0"/>
              <a:t> et </a:t>
            </a:r>
            <a:r>
              <a:rPr lang="en-US" dirty="0" err="1" smtClean="0"/>
              <a:t>iusto</a:t>
            </a:r>
            <a:r>
              <a:rPr lang="en-US" dirty="0" smtClean="0"/>
              <a:t> </a:t>
            </a:r>
            <a:r>
              <a:rPr lang="en-US" dirty="0" err="1" smtClean="0"/>
              <a:t>odio</a:t>
            </a:r>
            <a:r>
              <a:rPr lang="en-US" dirty="0" smtClean="0"/>
              <a:t> </a:t>
            </a:r>
            <a:r>
              <a:rPr lang="en-US" dirty="0" err="1" smtClean="0"/>
              <a:t>dignissim</a:t>
            </a:r>
            <a:r>
              <a:rPr lang="en-US" dirty="0" smtClean="0"/>
              <a:t> qui </a:t>
            </a:r>
            <a:r>
              <a:rPr lang="en-US" dirty="0" err="1" smtClean="0"/>
              <a:t>blandit</a:t>
            </a:r>
            <a:r>
              <a:rPr lang="en-US" dirty="0" smtClean="0"/>
              <a:t> </a:t>
            </a:r>
            <a:r>
              <a:rPr lang="en-US" dirty="0" err="1" smtClean="0"/>
              <a:t>praesent</a:t>
            </a:r>
            <a:r>
              <a:rPr lang="en-US" dirty="0" smtClean="0"/>
              <a:t> </a:t>
            </a:r>
            <a:r>
              <a:rPr lang="en-US" dirty="0" err="1" smtClean="0"/>
              <a:t>luptatum</a:t>
            </a:r>
            <a:r>
              <a:rPr lang="en-US" dirty="0" smtClean="0"/>
              <a:t> </a:t>
            </a:r>
            <a:r>
              <a:rPr lang="en-US" dirty="0" err="1" smtClean="0"/>
              <a:t>zzril</a:t>
            </a:r>
            <a:r>
              <a:rPr lang="en-US" dirty="0" smtClean="0"/>
              <a:t> </a:t>
            </a:r>
            <a:r>
              <a:rPr lang="en-US" dirty="0" err="1" smtClean="0"/>
              <a:t>delenit</a:t>
            </a:r>
            <a:r>
              <a:rPr lang="en-US" dirty="0" smtClean="0"/>
              <a:t> </a:t>
            </a:r>
            <a:r>
              <a:rPr lang="en-US" dirty="0" err="1" smtClean="0"/>
              <a:t>augue</a:t>
            </a:r>
            <a:r>
              <a:rPr lang="en-US" dirty="0" smtClean="0"/>
              <a:t> </a:t>
            </a:r>
            <a:r>
              <a:rPr lang="en-US" dirty="0" err="1" smtClean="0"/>
              <a:t>duis</a:t>
            </a:r>
            <a:r>
              <a:rPr lang="en-US" dirty="0" smtClean="0"/>
              <a:t/>
            </a:r>
            <a:br>
              <a:rPr lang="en-US" dirty="0" smtClean="0"/>
            </a:br>
            <a:r>
              <a:rPr lang="en-US" dirty="0" err="1" smtClean="0"/>
              <a:t>dolore</a:t>
            </a:r>
            <a:r>
              <a:rPr lang="en-US" dirty="0" smtClean="0"/>
              <a:t> </a:t>
            </a:r>
            <a:r>
              <a:rPr lang="en-US" dirty="0" err="1" smtClean="0"/>
              <a:t>te</a:t>
            </a:r>
            <a:r>
              <a:rPr lang="en-US" dirty="0" smtClean="0"/>
              <a:t> </a:t>
            </a:r>
            <a:r>
              <a:rPr lang="en-US" dirty="0" err="1" smtClean="0"/>
              <a:t>feugait</a:t>
            </a:r>
            <a:r>
              <a:rPr lang="en-US" dirty="0" smtClean="0"/>
              <a:t> </a:t>
            </a:r>
            <a:r>
              <a:rPr lang="en-US" dirty="0" err="1" smtClean="0"/>
              <a:t>nulla</a:t>
            </a:r>
            <a:r>
              <a:rPr lang="en-US" dirty="0" smtClean="0"/>
              <a:t> </a:t>
            </a:r>
            <a:r>
              <a:rPr lang="en-US" dirty="0" err="1" smtClean="0"/>
              <a:t>facilisi</a:t>
            </a:r>
            <a:r>
              <a:rPr lang="en-US" dirty="0" smtClean="0"/>
              <a:t>.</a:t>
            </a:r>
          </a:p>
        </p:txBody>
      </p:sp>
      <p:sp>
        <p:nvSpPr>
          <p:cNvPr id="9" name="Picture Placeholder 8"/>
          <p:cNvSpPr>
            <a:spLocks noGrp="1"/>
          </p:cNvSpPr>
          <p:nvPr>
            <p:ph type="pic" sz="quarter" idx="17"/>
          </p:nvPr>
        </p:nvSpPr>
        <p:spPr>
          <a:xfrm>
            <a:off x="5703887" y="334963"/>
            <a:ext cx="6000971" cy="5556328"/>
          </a:xfrm>
        </p:spPr>
        <p:txBody>
          <a:bodyPr/>
          <a:lstStyle/>
          <a:p>
            <a:r>
              <a:rPr lang="en-US" dirty="0" smtClean="0"/>
              <a:t>Click icon to add picture</a:t>
            </a:r>
            <a:endParaRPr lang="en-US" dirty="0"/>
          </a:p>
        </p:txBody>
      </p:sp>
      <p:pic>
        <p:nvPicPr>
          <p:cNvPr id="10" name="Picture 9"/>
          <p:cNvPicPr>
            <a:picLocks noChangeAspect="1"/>
          </p:cNvPicPr>
          <p:nvPr userDrawn="1"/>
        </p:nvPicPr>
        <p:blipFill>
          <a:blip r:embed="rId2"/>
          <a:stretch>
            <a:fillRect/>
          </a:stretch>
        </p:blipFill>
        <p:spPr>
          <a:xfrm>
            <a:off x="5703887" y="6053286"/>
            <a:ext cx="6000971" cy="142759"/>
          </a:xfrm>
          <a:prstGeom prst="rect">
            <a:avLst/>
          </a:prstGeom>
        </p:spPr>
      </p:pic>
      <p:pic>
        <p:nvPicPr>
          <p:cNvPr id="12" name="Picture 11"/>
          <p:cNvPicPr>
            <a:picLocks noChangeAspect="1"/>
          </p:cNvPicPr>
          <p:nvPr userDrawn="1"/>
        </p:nvPicPr>
        <p:blipFill>
          <a:blip r:embed="rId3"/>
          <a:stretch>
            <a:fillRect/>
          </a:stretch>
        </p:blipFill>
        <p:spPr>
          <a:xfrm>
            <a:off x="471055" y="6358675"/>
            <a:ext cx="770516" cy="261975"/>
          </a:xfrm>
          <a:prstGeom prst="rect">
            <a:avLst/>
          </a:prstGeom>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t="24449" b="25973"/>
          <a:stretch/>
        </p:blipFill>
        <p:spPr>
          <a:xfrm>
            <a:off x="11011817" y="6262179"/>
            <a:ext cx="709128" cy="454966"/>
          </a:xfrm>
          <a:prstGeom prst="rect">
            <a:avLst/>
          </a:prstGeom>
        </p:spPr>
      </p:pic>
    </p:spTree>
    <p:extLst>
      <p:ext uri="{BB962C8B-B14F-4D97-AF65-F5344CB8AC3E}">
        <p14:creationId xmlns:p14="http://schemas.microsoft.com/office/powerpoint/2010/main" val="9017804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mp; Text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77839" y="341315"/>
            <a:ext cx="11227020" cy="2443830"/>
          </a:xfrm>
        </p:spPr>
        <p:txBody>
          <a:bodyPr/>
          <a:lstStyle/>
          <a:p>
            <a:r>
              <a:rPr lang="en-US" dirty="0" smtClean="0"/>
              <a:t>Click icon to add picture</a:t>
            </a:r>
            <a:endParaRPr lang="en-US" dirty="0"/>
          </a:p>
        </p:txBody>
      </p:sp>
      <p:pic>
        <p:nvPicPr>
          <p:cNvPr id="10" name="Picture 9"/>
          <p:cNvPicPr>
            <a:picLocks noChangeAspect="1"/>
          </p:cNvPicPr>
          <p:nvPr userDrawn="1"/>
        </p:nvPicPr>
        <p:blipFill>
          <a:blip r:embed="rId2"/>
          <a:stretch>
            <a:fillRect/>
          </a:stretch>
        </p:blipFill>
        <p:spPr>
          <a:xfrm>
            <a:off x="477839" y="2942307"/>
            <a:ext cx="11227020" cy="142759"/>
          </a:xfrm>
          <a:prstGeom prst="rect">
            <a:avLst/>
          </a:prstGeom>
        </p:spPr>
      </p:pic>
      <p:sp>
        <p:nvSpPr>
          <p:cNvPr id="15" name="Content Placeholder 16"/>
          <p:cNvSpPr>
            <a:spLocks noGrp="1"/>
          </p:cNvSpPr>
          <p:nvPr>
            <p:ph sz="quarter" idx="16" hasCustomPrompt="1"/>
          </p:nvPr>
        </p:nvSpPr>
        <p:spPr>
          <a:xfrm>
            <a:off x="487363" y="3242229"/>
            <a:ext cx="11217496" cy="2974014"/>
          </a:xfrm>
        </p:spPr>
        <p:txBody>
          <a:bodyPr>
            <a:noAutofit/>
          </a:bodyPr>
          <a:lstStyle>
            <a:lvl1pPr marL="342900" indent="-342900">
              <a:spcBef>
                <a:spcPts val="1000"/>
              </a:spcBef>
              <a:buFont typeface="Arial" charset="0"/>
              <a:buChar char="•"/>
              <a:defRPr sz="2000" baseline="0">
                <a:solidFill>
                  <a:srgbClr val="342A66"/>
                </a:solidFill>
                <a:latin typeface="IBM Plex Sans" charset="0"/>
              </a:defRPr>
            </a:lvl1pPr>
          </a:lstStyle>
          <a:p>
            <a:pPr lvl="0"/>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magna </a:t>
            </a:r>
            <a:r>
              <a:rPr lang="en-US" dirty="0" err="1" smtClean="0"/>
              <a:t>aliquam</a:t>
            </a:r>
            <a:r>
              <a:rPr lang="en-US" dirty="0" smtClean="0"/>
              <a:t> </a:t>
            </a:r>
            <a:r>
              <a:rPr lang="en-US" dirty="0" err="1" smtClean="0"/>
              <a:t>erat</a:t>
            </a:r>
            <a:r>
              <a:rPr lang="en-US" dirty="0" smtClean="0"/>
              <a:t> </a:t>
            </a:r>
            <a:r>
              <a:rPr lang="en-US" dirty="0" err="1" smtClean="0"/>
              <a:t>volutpat</a:t>
            </a:r>
            <a:r>
              <a:rPr lang="en-US" dirty="0" smtClean="0"/>
              <a:t>.</a:t>
            </a:r>
          </a:p>
          <a:p>
            <a:pPr lvl="0"/>
            <a:endParaRPr lang="en-US" dirty="0" smtClean="0"/>
          </a:p>
          <a:p>
            <a:pPr lvl="0"/>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magna </a:t>
            </a:r>
            <a:r>
              <a:rPr lang="en-US" dirty="0" err="1" smtClean="0"/>
              <a:t>aliquam</a:t>
            </a:r>
            <a:r>
              <a:rPr lang="en-US" dirty="0" smtClean="0"/>
              <a:t> </a:t>
            </a:r>
            <a:r>
              <a:rPr lang="en-US" dirty="0" err="1" smtClean="0"/>
              <a:t>erat</a:t>
            </a:r>
            <a:r>
              <a:rPr lang="en-US" dirty="0" smtClean="0"/>
              <a:t> </a:t>
            </a:r>
            <a:r>
              <a:rPr lang="en-US" dirty="0" err="1" smtClean="0"/>
              <a:t>volutpat</a:t>
            </a:r>
            <a:r>
              <a:rPr lang="en-US" dirty="0" smtClean="0"/>
              <a:t>.</a:t>
            </a:r>
          </a:p>
          <a:p>
            <a:pPr lvl="0"/>
            <a:endParaRPr lang="en-US" dirty="0" smtClean="0"/>
          </a:p>
          <a:p>
            <a:pPr lvl="0"/>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magna </a:t>
            </a:r>
            <a:r>
              <a:rPr lang="en-US" dirty="0" err="1" smtClean="0"/>
              <a:t>aliquam</a:t>
            </a:r>
            <a:r>
              <a:rPr lang="en-US" dirty="0" smtClean="0"/>
              <a:t>.</a:t>
            </a:r>
          </a:p>
        </p:txBody>
      </p:sp>
      <p:pic>
        <p:nvPicPr>
          <p:cNvPr id="16" name="Picture 15"/>
          <p:cNvPicPr>
            <a:picLocks noChangeAspect="1"/>
          </p:cNvPicPr>
          <p:nvPr userDrawn="1"/>
        </p:nvPicPr>
        <p:blipFill>
          <a:blip r:embed="rId3"/>
          <a:stretch>
            <a:fillRect/>
          </a:stretch>
        </p:blipFill>
        <p:spPr>
          <a:xfrm>
            <a:off x="471055" y="6358675"/>
            <a:ext cx="770516" cy="261975"/>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24449" b="25973"/>
          <a:stretch/>
        </p:blipFill>
        <p:spPr>
          <a:xfrm>
            <a:off x="11011817" y="6262179"/>
            <a:ext cx="709128" cy="454966"/>
          </a:xfrm>
          <a:prstGeom prst="rect">
            <a:avLst/>
          </a:prstGeom>
        </p:spPr>
      </p:pic>
    </p:spTree>
    <p:extLst>
      <p:ext uri="{BB962C8B-B14F-4D97-AF65-F5344CB8AC3E}">
        <p14:creationId xmlns:p14="http://schemas.microsoft.com/office/powerpoint/2010/main" val="14320271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Graph Slid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487141" y="341314"/>
            <a:ext cx="5032815" cy="528482"/>
          </a:xfrm>
        </p:spPr>
        <p:txBody>
          <a:bodyPr>
            <a:normAutofit/>
          </a:bodyPr>
          <a:lstStyle>
            <a:lvl1pPr marL="0" indent="0">
              <a:buNone/>
              <a:defRPr sz="3200" b="1" i="0" baseline="0">
                <a:solidFill>
                  <a:srgbClr val="342A66"/>
                </a:solidFill>
                <a:latin typeface="IBM Plex Sans" charset="0"/>
              </a:defRPr>
            </a:lvl1pPr>
          </a:lstStyle>
          <a:p>
            <a:pPr lvl="0"/>
            <a:r>
              <a:rPr lang="en-US" dirty="0" smtClean="0"/>
              <a:t>Content</a:t>
            </a:r>
          </a:p>
        </p:txBody>
      </p:sp>
      <p:sp>
        <p:nvSpPr>
          <p:cNvPr id="9" name="Content Placeholder 14"/>
          <p:cNvSpPr>
            <a:spLocks noGrp="1"/>
          </p:cNvSpPr>
          <p:nvPr>
            <p:ph sz="quarter" idx="15" hasCustomPrompt="1"/>
          </p:nvPr>
        </p:nvSpPr>
        <p:spPr>
          <a:xfrm>
            <a:off x="487363" y="1030947"/>
            <a:ext cx="5032593" cy="344848"/>
          </a:xfrm>
        </p:spPr>
        <p:txBody>
          <a:bodyPr>
            <a:normAutofit/>
          </a:bodyPr>
          <a:lstStyle>
            <a:lvl1pPr marL="0" indent="0">
              <a:buNone/>
              <a:defRPr sz="1400" b="1" i="0" baseline="0">
                <a:solidFill>
                  <a:srgbClr val="342A66"/>
                </a:solidFill>
                <a:latin typeface="IBM Plex Sans" charset="0"/>
              </a:defRPr>
            </a:lvl1pPr>
          </a:lstStyle>
          <a:p>
            <a:pPr lvl="0"/>
            <a:r>
              <a:rPr lang="en-US" dirty="0" smtClean="0"/>
              <a:t>Sub Header | Lorem Ipsum dolor sit</a:t>
            </a:r>
          </a:p>
        </p:txBody>
      </p:sp>
      <p:sp>
        <p:nvSpPr>
          <p:cNvPr id="10" name="Content Placeholder 16"/>
          <p:cNvSpPr>
            <a:spLocks noGrp="1"/>
          </p:cNvSpPr>
          <p:nvPr>
            <p:ph sz="quarter" idx="16" hasCustomPrompt="1"/>
          </p:nvPr>
        </p:nvSpPr>
        <p:spPr>
          <a:xfrm>
            <a:off x="487363" y="1568450"/>
            <a:ext cx="5032593" cy="4626750"/>
          </a:xfrm>
        </p:spPr>
        <p:txBody>
          <a:bodyPr>
            <a:noAutofit/>
          </a:bodyPr>
          <a:lstStyle>
            <a:lvl1pPr marL="171450" indent="-171450">
              <a:spcBef>
                <a:spcPts val="1000"/>
              </a:spcBef>
              <a:buFont typeface="Arial" charset="0"/>
              <a:buChar char="•"/>
              <a:defRPr sz="1200" baseline="0">
                <a:solidFill>
                  <a:srgbClr val="342A66"/>
                </a:solidFill>
                <a:latin typeface="IBM Plex Sans" charset="0"/>
              </a:defRPr>
            </a:lvl1pPr>
          </a:lstStyle>
          <a:p>
            <a:pPr lvl="0"/>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a:r>
            <a:br>
              <a:rPr lang="en-US" dirty="0" smtClean="0"/>
            </a:br>
            <a:r>
              <a:rPr lang="en-US" dirty="0" smtClean="0"/>
              <a:t>magna </a:t>
            </a:r>
            <a:r>
              <a:rPr lang="en-US" dirty="0" err="1" smtClean="0"/>
              <a:t>aliquam</a:t>
            </a:r>
            <a:r>
              <a:rPr lang="en-US" dirty="0" smtClean="0"/>
              <a:t> </a:t>
            </a:r>
            <a:r>
              <a:rPr lang="en-US" dirty="0" err="1" smtClean="0"/>
              <a:t>erat</a:t>
            </a:r>
            <a:r>
              <a:rPr lang="en-US" dirty="0" smtClean="0"/>
              <a:t> </a:t>
            </a:r>
            <a:r>
              <a:rPr lang="en-US" dirty="0" err="1" smtClean="0"/>
              <a:t>volutpat</a:t>
            </a:r>
            <a:r>
              <a:rPr lang="en-US" dirty="0" smtClean="0"/>
              <a:t>. </a:t>
            </a:r>
          </a:p>
          <a:p>
            <a:pPr lvl="0"/>
            <a:endParaRPr lang="en-US" dirty="0" smtClean="0"/>
          </a:p>
          <a:p>
            <a:pPr lvl="0"/>
            <a:r>
              <a:rPr lang="en-US" dirty="0" err="1" smtClean="0"/>
              <a:t>Ut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exerci</a:t>
            </a:r>
            <a:r>
              <a:rPr lang="en-US" dirty="0" smtClean="0"/>
              <a:t> </a:t>
            </a:r>
            <a:r>
              <a:rPr lang="en-US" dirty="0" err="1" smtClean="0"/>
              <a:t>tation</a:t>
            </a:r>
            <a:r>
              <a:rPr lang="en-US" dirty="0" smtClean="0"/>
              <a:t> </a:t>
            </a:r>
            <a:r>
              <a:rPr lang="en-US" dirty="0" err="1" smtClean="0"/>
              <a:t>ullamcorper</a:t>
            </a:r>
            <a:r>
              <a:rPr lang="en-US" dirty="0" smtClean="0"/>
              <a:t> </a:t>
            </a:r>
            <a:r>
              <a:rPr lang="en-US" dirty="0" err="1" smtClean="0"/>
              <a:t>suscipit</a:t>
            </a:r>
            <a:r>
              <a:rPr lang="en-US" dirty="0" smtClean="0"/>
              <a:t> </a:t>
            </a:r>
            <a:r>
              <a:rPr lang="en-US" dirty="0" err="1" smtClean="0"/>
              <a:t>lobortis</a:t>
            </a:r>
            <a:r>
              <a:rPr lang="en-US" dirty="0" smtClean="0"/>
              <a:t> </a:t>
            </a:r>
            <a:r>
              <a:rPr lang="en-US" dirty="0" err="1" smtClean="0"/>
              <a:t>nisl</a:t>
            </a:r>
            <a:r>
              <a:rPr lang="en-US" dirty="0" smtClean="0"/>
              <a:t>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r>
            <a:br>
              <a:rPr lang="en-US" dirty="0" smtClean="0"/>
            </a:br>
            <a:r>
              <a:rPr lang="en-US" dirty="0" err="1" smtClean="0"/>
              <a:t>consequat</a:t>
            </a:r>
            <a:r>
              <a:rPr lang="en-US" dirty="0" smtClean="0"/>
              <a:t> </a:t>
            </a:r>
            <a:r>
              <a:rPr lang="en-US" dirty="0" err="1" smtClean="0"/>
              <a:t>nim</a:t>
            </a:r>
            <a:r>
              <a:rPr lang="en-US" dirty="0" smtClean="0"/>
              <a:t> ad minim </a:t>
            </a:r>
            <a:r>
              <a:rPr lang="en-US" dirty="0" err="1" smtClean="0"/>
              <a:t>veniam</a:t>
            </a:r>
            <a:r>
              <a:rPr lang="en-US" dirty="0" smtClean="0"/>
              <a:t>. </a:t>
            </a:r>
          </a:p>
          <a:p>
            <a:pPr lvl="0"/>
            <a:endParaRPr lang="en-US" dirty="0" smtClean="0"/>
          </a:p>
          <a:p>
            <a:pPr lvl="0"/>
            <a:r>
              <a:rPr lang="en-US" dirty="0" err="1" smtClean="0"/>
              <a:t>Duis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iriure</a:t>
            </a:r>
            <a:r>
              <a:rPr lang="en-US" dirty="0" smtClean="0"/>
              <a:t> dolor in </a:t>
            </a:r>
            <a:r>
              <a:rPr lang="en-US" dirty="0" err="1" smtClean="0"/>
              <a:t>hendrerit</a:t>
            </a:r>
            <a:r>
              <a:rPr lang="en-US" dirty="0" smtClean="0"/>
              <a:t> in </a:t>
            </a:r>
            <a:r>
              <a:rPr lang="en-US" dirty="0" err="1" smtClean="0"/>
              <a:t>vulputate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molestie</a:t>
            </a:r>
            <a:r>
              <a:rPr lang="en-US" dirty="0" smtClean="0"/>
              <a:t> </a:t>
            </a:r>
            <a:r>
              <a:rPr lang="en-US" dirty="0" err="1" smtClean="0"/>
              <a:t>consequat</a:t>
            </a:r>
            <a:r>
              <a:rPr lang="en-US" dirty="0" smtClean="0"/>
              <a:t>, </a:t>
            </a:r>
            <a:r>
              <a:rPr lang="en-US" dirty="0" err="1" smtClean="0"/>
              <a:t>vel</a:t>
            </a:r>
            <a:r>
              <a:rPr lang="en-US" dirty="0" smtClean="0"/>
              <a:t> </a:t>
            </a:r>
            <a:r>
              <a:rPr lang="en-US" dirty="0" err="1" smtClean="0"/>
              <a:t>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feugiat</a:t>
            </a:r>
            <a:r>
              <a:rPr lang="en-US" dirty="0" smtClean="0"/>
              <a:t>.</a:t>
            </a:r>
          </a:p>
          <a:p>
            <a:pPr lvl="0"/>
            <a:endParaRPr lang="en-US" dirty="0" smtClean="0"/>
          </a:p>
          <a:p>
            <a:pPr lvl="0"/>
            <a:r>
              <a:rPr lang="en-US" dirty="0" err="1" smtClean="0"/>
              <a:t>Nulla</a:t>
            </a:r>
            <a:r>
              <a:rPr lang="en-US" dirty="0" smtClean="0"/>
              <a:t> </a:t>
            </a:r>
            <a:r>
              <a:rPr lang="en-US" dirty="0" err="1" smtClean="0"/>
              <a:t>facilisis</a:t>
            </a:r>
            <a:r>
              <a:rPr lang="en-US" dirty="0" smtClean="0"/>
              <a:t> at </a:t>
            </a:r>
            <a:r>
              <a:rPr lang="en-US" dirty="0" err="1" smtClean="0"/>
              <a:t>vero</a:t>
            </a:r>
            <a:r>
              <a:rPr lang="en-US" dirty="0" smtClean="0"/>
              <a:t> </a:t>
            </a:r>
            <a:r>
              <a:rPr lang="en-US" dirty="0" err="1" smtClean="0"/>
              <a:t>eros</a:t>
            </a:r>
            <a:r>
              <a:rPr lang="en-US" dirty="0" smtClean="0"/>
              <a:t> et </a:t>
            </a:r>
            <a:r>
              <a:rPr lang="en-US" dirty="0" err="1" smtClean="0"/>
              <a:t>accumsan</a:t>
            </a:r>
            <a:r>
              <a:rPr lang="en-US" dirty="0" smtClean="0"/>
              <a:t> et </a:t>
            </a:r>
            <a:r>
              <a:rPr lang="en-US" dirty="0" err="1" smtClean="0"/>
              <a:t>iusto</a:t>
            </a:r>
            <a:r>
              <a:rPr lang="en-US" dirty="0" smtClean="0"/>
              <a:t> </a:t>
            </a:r>
            <a:r>
              <a:rPr lang="en-US" dirty="0" err="1" smtClean="0"/>
              <a:t>odio</a:t>
            </a:r>
            <a:r>
              <a:rPr lang="en-US" dirty="0" smtClean="0"/>
              <a:t> </a:t>
            </a:r>
            <a:r>
              <a:rPr lang="en-US" dirty="0" err="1" smtClean="0"/>
              <a:t>dignissim</a:t>
            </a:r>
            <a:r>
              <a:rPr lang="en-US" dirty="0" smtClean="0"/>
              <a:t> qui </a:t>
            </a:r>
            <a:r>
              <a:rPr lang="en-US" dirty="0" err="1" smtClean="0"/>
              <a:t>blandit</a:t>
            </a:r>
            <a:r>
              <a:rPr lang="en-US" dirty="0" smtClean="0"/>
              <a:t> </a:t>
            </a:r>
            <a:r>
              <a:rPr lang="en-US" dirty="0" err="1" smtClean="0"/>
              <a:t>praesent</a:t>
            </a:r>
            <a:r>
              <a:rPr lang="en-US" dirty="0" smtClean="0"/>
              <a:t> </a:t>
            </a:r>
            <a:r>
              <a:rPr lang="en-US" dirty="0" err="1" smtClean="0"/>
              <a:t>luptatum</a:t>
            </a:r>
            <a:r>
              <a:rPr lang="en-US" dirty="0" smtClean="0"/>
              <a:t> </a:t>
            </a:r>
            <a:r>
              <a:rPr lang="en-US" dirty="0" err="1" smtClean="0"/>
              <a:t>zzril</a:t>
            </a:r>
            <a:r>
              <a:rPr lang="en-US" dirty="0" smtClean="0"/>
              <a:t> </a:t>
            </a:r>
            <a:r>
              <a:rPr lang="en-US" dirty="0" err="1" smtClean="0"/>
              <a:t>delenit</a:t>
            </a:r>
            <a:r>
              <a:rPr lang="en-US" dirty="0" smtClean="0"/>
              <a:t> </a:t>
            </a:r>
            <a:r>
              <a:rPr lang="en-US" dirty="0" err="1" smtClean="0"/>
              <a:t>augue</a:t>
            </a:r>
            <a:r>
              <a:rPr lang="en-US" dirty="0" smtClean="0"/>
              <a:t> </a:t>
            </a:r>
            <a:r>
              <a:rPr lang="en-US" dirty="0" err="1" smtClean="0"/>
              <a:t>duis</a:t>
            </a:r>
            <a:r>
              <a:rPr lang="en-US" dirty="0" smtClean="0"/>
              <a:t/>
            </a:r>
            <a:br>
              <a:rPr lang="en-US" dirty="0" smtClean="0"/>
            </a:br>
            <a:r>
              <a:rPr lang="en-US" dirty="0" err="1" smtClean="0"/>
              <a:t>dolore</a:t>
            </a:r>
            <a:r>
              <a:rPr lang="en-US" dirty="0" smtClean="0"/>
              <a:t> </a:t>
            </a:r>
            <a:r>
              <a:rPr lang="en-US" dirty="0" err="1" smtClean="0"/>
              <a:t>te</a:t>
            </a:r>
            <a:r>
              <a:rPr lang="en-US" dirty="0" smtClean="0"/>
              <a:t> </a:t>
            </a:r>
            <a:r>
              <a:rPr lang="en-US" dirty="0" err="1" smtClean="0"/>
              <a:t>feugait</a:t>
            </a:r>
            <a:r>
              <a:rPr lang="en-US" dirty="0" smtClean="0"/>
              <a:t> </a:t>
            </a:r>
            <a:r>
              <a:rPr lang="en-US" dirty="0" err="1" smtClean="0"/>
              <a:t>nulla</a:t>
            </a:r>
            <a:r>
              <a:rPr lang="en-US" dirty="0" smtClean="0"/>
              <a:t> </a:t>
            </a:r>
            <a:r>
              <a:rPr lang="en-US" dirty="0" err="1" smtClean="0"/>
              <a:t>facilisi</a:t>
            </a:r>
            <a:r>
              <a:rPr lang="en-US" dirty="0" smtClean="0"/>
              <a:t>.</a:t>
            </a:r>
          </a:p>
          <a:p>
            <a:pPr lvl="0"/>
            <a:endParaRPr lang="en-US" dirty="0" smtClean="0"/>
          </a:p>
          <a:p>
            <a:pPr lvl="0"/>
            <a:r>
              <a:rPr lang="en-US" dirty="0" err="1" smtClean="0"/>
              <a:t>Ut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exerci</a:t>
            </a:r>
            <a:r>
              <a:rPr lang="en-US" dirty="0" smtClean="0"/>
              <a:t> </a:t>
            </a:r>
            <a:r>
              <a:rPr lang="en-US" dirty="0" err="1" smtClean="0"/>
              <a:t>tation</a:t>
            </a:r>
            <a:r>
              <a:rPr lang="en-US" dirty="0" smtClean="0"/>
              <a:t> </a:t>
            </a:r>
            <a:r>
              <a:rPr lang="en-US" dirty="0" err="1" smtClean="0"/>
              <a:t>ullamcorper</a:t>
            </a:r>
            <a:r>
              <a:rPr lang="en-US" dirty="0" smtClean="0"/>
              <a:t> </a:t>
            </a:r>
            <a:r>
              <a:rPr lang="en-US" dirty="0" err="1" smtClean="0"/>
              <a:t>suscipit</a:t>
            </a:r>
            <a:r>
              <a:rPr lang="en-US" dirty="0" smtClean="0"/>
              <a:t> </a:t>
            </a:r>
            <a:r>
              <a:rPr lang="en-US" dirty="0" err="1" smtClean="0"/>
              <a:t>lobortis</a:t>
            </a:r>
            <a:r>
              <a:rPr lang="en-US" dirty="0" smtClean="0"/>
              <a:t> </a:t>
            </a:r>
            <a:r>
              <a:rPr lang="en-US" dirty="0" err="1" smtClean="0"/>
              <a:t>nisl</a:t>
            </a:r>
            <a:r>
              <a:rPr lang="en-US" dirty="0" smtClean="0"/>
              <a:t>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r>
            <a:br>
              <a:rPr lang="en-US" dirty="0" smtClean="0"/>
            </a:br>
            <a:r>
              <a:rPr lang="en-US" dirty="0" err="1" smtClean="0"/>
              <a:t>consequat</a:t>
            </a:r>
            <a:r>
              <a:rPr lang="en-US" dirty="0" smtClean="0"/>
              <a:t> </a:t>
            </a:r>
            <a:r>
              <a:rPr lang="en-US" dirty="0" err="1" smtClean="0"/>
              <a:t>wisi</a:t>
            </a:r>
            <a:r>
              <a:rPr lang="en-US" dirty="0" smtClean="0"/>
              <a:t> </a:t>
            </a:r>
            <a:r>
              <a:rPr lang="en-US" dirty="0" err="1" smtClean="0"/>
              <a:t>enim</a:t>
            </a:r>
            <a:r>
              <a:rPr lang="en-US" dirty="0" smtClean="0"/>
              <a:t> ad minim </a:t>
            </a:r>
            <a:r>
              <a:rPr lang="en-US" dirty="0" err="1" smtClean="0"/>
              <a:t>veniam</a:t>
            </a:r>
            <a:r>
              <a:rPr lang="en-US" dirty="0" smtClean="0"/>
              <a:t>. </a:t>
            </a:r>
          </a:p>
          <a:p>
            <a:pPr lvl="0"/>
            <a:endParaRPr lang="en-US" dirty="0" smtClean="0"/>
          </a:p>
          <a:p>
            <a:pPr lvl="0"/>
            <a:r>
              <a:rPr lang="en-US" dirty="0" err="1" smtClean="0"/>
              <a:t>Nulla</a:t>
            </a:r>
            <a:r>
              <a:rPr lang="en-US" dirty="0" smtClean="0"/>
              <a:t> </a:t>
            </a:r>
            <a:r>
              <a:rPr lang="en-US" dirty="0" err="1" smtClean="0"/>
              <a:t>facilisis</a:t>
            </a:r>
            <a:r>
              <a:rPr lang="en-US" dirty="0" smtClean="0"/>
              <a:t> at </a:t>
            </a:r>
            <a:r>
              <a:rPr lang="en-US" dirty="0" err="1" smtClean="0"/>
              <a:t>vero</a:t>
            </a:r>
            <a:r>
              <a:rPr lang="en-US" dirty="0" smtClean="0"/>
              <a:t> </a:t>
            </a:r>
            <a:r>
              <a:rPr lang="en-US" dirty="0" err="1" smtClean="0"/>
              <a:t>eros</a:t>
            </a:r>
            <a:r>
              <a:rPr lang="en-US" dirty="0" smtClean="0"/>
              <a:t> et </a:t>
            </a:r>
            <a:r>
              <a:rPr lang="en-US" dirty="0" err="1" smtClean="0"/>
              <a:t>accumsan</a:t>
            </a:r>
            <a:r>
              <a:rPr lang="en-US" dirty="0" smtClean="0"/>
              <a:t> et </a:t>
            </a:r>
            <a:r>
              <a:rPr lang="en-US" dirty="0" err="1" smtClean="0"/>
              <a:t>iusto</a:t>
            </a:r>
            <a:r>
              <a:rPr lang="en-US" dirty="0" smtClean="0"/>
              <a:t> </a:t>
            </a:r>
            <a:r>
              <a:rPr lang="en-US" dirty="0" err="1" smtClean="0"/>
              <a:t>odio</a:t>
            </a:r>
            <a:r>
              <a:rPr lang="en-US" dirty="0" smtClean="0"/>
              <a:t> </a:t>
            </a:r>
            <a:r>
              <a:rPr lang="en-US" dirty="0" err="1" smtClean="0"/>
              <a:t>dignissim</a:t>
            </a:r>
            <a:r>
              <a:rPr lang="en-US" dirty="0" smtClean="0"/>
              <a:t> qui </a:t>
            </a:r>
            <a:r>
              <a:rPr lang="en-US" dirty="0" err="1" smtClean="0"/>
              <a:t>blandit</a:t>
            </a:r>
            <a:r>
              <a:rPr lang="en-US" dirty="0" smtClean="0"/>
              <a:t> </a:t>
            </a:r>
            <a:r>
              <a:rPr lang="en-US" dirty="0" err="1" smtClean="0"/>
              <a:t>praesent</a:t>
            </a:r>
            <a:r>
              <a:rPr lang="en-US" dirty="0" smtClean="0"/>
              <a:t> </a:t>
            </a:r>
            <a:r>
              <a:rPr lang="en-US" dirty="0" err="1" smtClean="0"/>
              <a:t>luptatum</a:t>
            </a:r>
            <a:r>
              <a:rPr lang="en-US" dirty="0" smtClean="0"/>
              <a:t> </a:t>
            </a:r>
            <a:r>
              <a:rPr lang="en-US" dirty="0" err="1" smtClean="0"/>
              <a:t>zzril</a:t>
            </a:r>
            <a:r>
              <a:rPr lang="en-US" dirty="0" smtClean="0"/>
              <a:t> </a:t>
            </a:r>
            <a:r>
              <a:rPr lang="en-US" dirty="0" err="1" smtClean="0"/>
              <a:t>delenit</a:t>
            </a:r>
            <a:r>
              <a:rPr lang="en-US" dirty="0" smtClean="0"/>
              <a:t> </a:t>
            </a:r>
            <a:r>
              <a:rPr lang="en-US" dirty="0" err="1" smtClean="0"/>
              <a:t>augue</a:t>
            </a:r>
            <a:r>
              <a:rPr lang="en-US" dirty="0" smtClean="0"/>
              <a:t> </a:t>
            </a:r>
            <a:r>
              <a:rPr lang="en-US" dirty="0" err="1" smtClean="0"/>
              <a:t>duis</a:t>
            </a:r>
            <a:r>
              <a:rPr lang="en-US" dirty="0" smtClean="0"/>
              <a:t/>
            </a:r>
            <a:br>
              <a:rPr lang="en-US" dirty="0" smtClean="0"/>
            </a:br>
            <a:r>
              <a:rPr lang="en-US" dirty="0" err="1" smtClean="0"/>
              <a:t>dolore</a:t>
            </a:r>
            <a:r>
              <a:rPr lang="en-US" dirty="0" smtClean="0"/>
              <a:t> </a:t>
            </a:r>
            <a:r>
              <a:rPr lang="en-US" dirty="0" err="1" smtClean="0"/>
              <a:t>te</a:t>
            </a:r>
            <a:r>
              <a:rPr lang="en-US" dirty="0" smtClean="0"/>
              <a:t> </a:t>
            </a:r>
            <a:r>
              <a:rPr lang="en-US" dirty="0" err="1" smtClean="0"/>
              <a:t>feugait</a:t>
            </a:r>
            <a:r>
              <a:rPr lang="en-US" dirty="0" smtClean="0"/>
              <a:t> </a:t>
            </a:r>
            <a:r>
              <a:rPr lang="en-US" dirty="0" err="1" smtClean="0"/>
              <a:t>nulla</a:t>
            </a:r>
            <a:r>
              <a:rPr lang="en-US" dirty="0" smtClean="0"/>
              <a:t> </a:t>
            </a:r>
            <a:r>
              <a:rPr lang="en-US" dirty="0" err="1" smtClean="0"/>
              <a:t>facilisi</a:t>
            </a:r>
            <a:r>
              <a:rPr lang="en-US" dirty="0" smtClean="0"/>
              <a:t>.</a:t>
            </a:r>
          </a:p>
        </p:txBody>
      </p:sp>
      <p:pic>
        <p:nvPicPr>
          <p:cNvPr id="11" name="Picture 10"/>
          <p:cNvPicPr>
            <a:picLocks noChangeAspect="1"/>
          </p:cNvPicPr>
          <p:nvPr userDrawn="1"/>
        </p:nvPicPr>
        <p:blipFill>
          <a:blip r:embed="rId2"/>
          <a:stretch>
            <a:fillRect/>
          </a:stretch>
        </p:blipFill>
        <p:spPr>
          <a:xfrm>
            <a:off x="471055" y="6358675"/>
            <a:ext cx="770516" cy="261975"/>
          </a:xfrm>
          <a:prstGeom prst="rect">
            <a:avLst/>
          </a:prstGeom>
        </p:spPr>
      </p:pic>
      <p:sp>
        <p:nvSpPr>
          <p:cNvPr id="20" name="Chart Placeholder 18"/>
          <p:cNvSpPr>
            <a:spLocks noGrp="1"/>
          </p:cNvSpPr>
          <p:nvPr>
            <p:ph type="chart" sz="quarter" idx="19"/>
          </p:nvPr>
        </p:nvSpPr>
        <p:spPr>
          <a:xfrm>
            <a:off x="5721350" y="341313"/>
            <a:ext cx="5983288" cy="5853112"/>
          </a:xfrm>
        </p:spPr>
        <p:txBody>
          <a:bodyPr/>
          <a:lstStyle/>
          <a:p>
            <a:r>
              <a:rPr lang="en-US" dirty="0" smtClean="0"/>
              <a:t>Click icon to add chart</a:t>
            </a:r>
            <a:endParaRPr lang="en-US" dirty="0"/>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24449" b="25973"/>
          <a:stretch/>
        </p:blipFill>
        <p:spPr>
          <a:xfrm>
            <a:off x="11011817" y="6262179"/>
            <a:ext cx="709128" cy="454966"/>
          </a:xfrm>
          <a:prstGeom prst="rect">
            <a:avLst/>
          </a:prstGeom>
        </p:spPr>
      </p:pic>
    </p:spTree>
    <p:extLst>
      <p:ext uri="{BB962C8B-B14F-4D97-AF65-F5344CB8AC3E}">
        <p14:creationId xmlns:p14="http://schemas.microsoft.com/office/powerpoint/2010/main" val="1230456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7141" y="412750"/>
            <a:ext cx="1625600" cy="546100"/>
          </a:xfrm>
          <a:prstGeom prst="rect">
            <a:avLst/>
          </a:prstGeom>
        </p:spPr>
      </p:pic>
      <p:pic>
        <p:nvPicPr>
          <p:cNvPr id="8" name="Picture 7"/>
          <p:cNvPicPr>
            <a:picLocks noChangeAspect="1"/>
          </p:cNvPicPr>
          <p:nvPr userDrawn="1"/>
        </p:nvPicPr>
        <p:blipFill>
          <a:blip r:embed="rId3"/>
          <a:stretch>
            <a:fillRect/>
          </a:stretch>
        </p:blipFill>
        <p:spPr>
          <a:xfrm>
            <a:off x="471055" y="6781800"/>
            <a:ext cx="11249890" cy="76200"/>
          </a:xfrm>
          <a:prstGeom prst="rect">
            <a:avLst/>
          </a:prstGeom>
        </p:spPr>
      </p:pic>
      <p:sp>
        <p:nvSpPr>
          <p:cNvPr id="3" name="TextBox 2"/>
          <p:cNvSpPr txBox="1"/>
          <p:nvPr userDrawn="1"/>
        </p:nvSpPr>
        <p:spPr>
          <a:xfrm>
            <a:off x="471055" y="6022001"/>
            <a:ext cx="3697584"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3200" b="1" i="0" kern="1200" baseline="0" dirty="0" smtClean="0">
                <a:solidFill>
                  <a:srgbClr val="342A66"/>
                </a:solidFill>
                <a:latin typeface="IBM Plex Sans" charset="0"/>
                <a:ea typeface="+mn-ea"/>
                <a:cs typeface="+mn-cs"/>
              </a:rPr>
              <a:t>Thank you</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t="24449" b="25973"/>
          <a:stretch/>
        </p:blipFill>
        <p:spPr>
          <a:xfrm>
            <a:off x="10554129" y="173540"/>
            <a:ext cx="1224014" cy="785310"/>
          </a:xfrm>
          <a:prstGeom prst="rect">
            <a:avLst/>
          </a:prstGeom>
        </p:spPr>
      </p:pic>
    </p:spTree>
    <p:extLst>
      <p:ext uri="{BB962C8B-B14F-4D97-AF65-F5344CB8AC3E}">
        <p14:creationId xmlns:p14="http://schemas.microsoft.com/office/powerpoint/2010/main" val="2370569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4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508549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BC823-3626-284B-8119-96D93908B0B6}" type="datetime1">
              <a:rPr lang="en-IN" smtClean="0"/>
              <a:t>06-05-2019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BF20C-94C9-9140-AE66-AF4F6386A22A}" type="slidenum">
              <a:rPr lang="en-US" smtClean="0"/>
              <a:t>‹#›</a:t>
            </a:fld>
            <a:endParaRPr lang="en-US" dirty="0"/>
          </a:p>
        </p:txBody>
      </p:sp>
    </p:spTree>
    <p:extLst>
      <p:ext uri="{BB962C8B-B14F-4D97-AF65-F5344CB8AC3E}">
        <p14:creationId xmlns:p14="http://schemas.microsoft.com/office/powerpoint/2010/main" val="693399480"/>
      </p:ext>
    </p:extLst>
  </p:cSld>
  <p:clrMap bg1="lt1" tx1="dk1" bg2="lt2" tx2="dk2" accent1="accent1" accent2="accent2" accent3="accent3" accent4="accent4" accent5="accent5" accent6="accent6" hlink="hlink" folHlink="folHlink"/>
  <p:sldLayoutIdLst>
    <p:sldLayoutId id="2147483660" r:id="rId1"/>
    <p:sldLayoutId id="2147483654" r:id="rId2"/>
    <p:sldLayoutId id="2147483651" r:id="rId3"/>
    <p:sldLayoutId id="2147483653" r:id="rId4"/>
    <p:sldLayoutId id="2147483655" r:id="rId5"/>
    <p:sldLayoutId id="2147483656" r:id="rId6"/>
    <p:sldLayoutId id="2147483657" r:id="rId7"/>
    <p:sldLayoutId id="2147483659" r:id="rId8"/>
    <p:sldLayoutId id="2147483661" r:id="rId9"/>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mailto:vpanwar@nse.co.i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playlist?list=PLtBlDPlcswPUFQJJUnYZwuvbVVkBJ3Rf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961659" y="6356350"/>
            <a:ext cx="2743200" cy="365125"/>
          </a:xfrm>
        </p:spPr>
        <p:txBody>
          <a:bodyPr/>
          <a:lstStyle/>
          <a:p>
            <a:fld id="{F5ABF20C-94C9-9140-AE66-AF4F6386A22A}" type="slidenum">
              <a:rPr lang="en-US" smtClean="0"/>
              <a:t>1</a:t>
            </a:fld>
            <a:endParaRPr lang="en-US" dirty="0"/>
          </a:p>
        </p:txBody>
      </p:sp>
      <p:pic>
        <p:nvPicPr>
          <p:cNvPr id="7" name="Picture 6"/>
          <p:cNvPicPr>
            <a:picLocks noChangeAspect="1"/>
          </p:cNvPicPr>
          <p:nvPr/>
        </p:nvPicPr>
        <p:blipFill>
          <a:blip r:embed="rId2"/>
          <a:stretch>
            <a:fillRect/>
          </a:stretch>
        </p:blipFill>
        <p:spPr>
          <a:xfrm>
            <a:off x="2438400" y="2648047"/>
            <a:ext cx="6743314" cy="1799775"/>
          </a:xfrm>
          <a:prstGeom prst="rect">
            <a:avLst/>
          </a:prstGeom>
        </p:spPr>
      </p:pic>
    </p:spTree>
    <p:extLst>
      <p:ext uri="{BB962C8B-B14F-4D97-AF65-F5344CB8AC3E}">
        <p14:creationId xmlns:p14="http://schemas.microsoft.com/office/powerpoint/2010/main" val="73228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quarter" idx="13"/>
          </p:nvPr>
        </p:nvSpPr>
        <p:spPr>
          <a:xfrm>
            <a:off x="1927787" y="1569156"/>
            <a:ext cx="8342489" cy="3285066"/>
          </a:xfrm>
        </p:spPr>
        <p:txBody>
          <a:bodyPr>
            <a:normAutofit/>
          </a:bodyPr>
          <a:lstStyle/>
          <a:p>
            <a:r>
              <a:rPr lang="en-US" sz="2000" dirty="0" smtClean="0">
                <a:solidFill>
                  <a:schemeClr val="tx1"/>
                </a:solidFill>
                <a:latin typeface="+mn-lt"/>
              </a:rPr>
              <a:t>NSE </a:t>
            </a:r>
            <a:r>
              <a:rPr lang="en-US" sz="2000" dirty="0">
                <a:solidFill>
                  <a:schemeClr val="tx1"/>
                </a:solidFill>
                <a:latin typeface="+mn-lt"/>
              </a:rPr>
              <a:t>NMF II has introduced multiple SIP options such </a:t>
            </a:r>
            <a:r>
              <a:rPr lang="en-US" sz="2000" dirty="0" smtClean="0">
                <a:solidFill>
                  <a:schemeClr val="tx1"/>
                </a:solidFill>
                <a:latin typeface="+mn-lt"/>
              </a:rPr>
              <a:t>as;</a:t>
            </a:r>
          </a:p>
          <a:p>
            <a:pPr marL="285750" indent="-285750">
              <a:buFont typeface="Arial" panose="020B0604020202020204" pitchFamily="34" charset="0"/>
              <a:buChar char="•"/>
            </a:pPr>
            <a:r>
              <a:rPr lang="en-US" sz="2000" b="0" dirty="0" smtClean="0">
                <a:solidFill>
                  <a:schemeClr val="tx1"/>
                </a:solidFill>
                <a:latin typeface="+mn-lt"/>
              </a:rPr>
              <a:t> </a:t>
            </a:r>
            <a:r>
              <a:rPr lang="en-US" sz="2000" b="0" dirty="0">
                <a:solidFill>
                  <a:schemeClr val="tx1"/>
                </a:solidFill>
                <a:latin typeface="+mn-lt"/>
              </a:rPr>
              <a:t>iSIP by Reliance </a:t>
            </a:r>
            <a:r>
              <a:rPr lang="en-US" sz="2000" b="0" dirty="0" smtClean="0">
                <a:solidFill>
                  <a:schemeClr val="tx1"/>
                </a:solidFill>
                <a:latin typeface="+mn-lt"/>
              </a:rPr>
              <a:t>MF </a:t>
            </a:r>
          </a:p>
          <a:p>
            <a:pPr marL="285750" indent="-285750">
              <a:buFont typeface="Arial" panose="020B0604020202020204" pitchFamily="34" charset="0"/>
              <a:buChar char="•"/>
            </a:pPr>
            <a:r>
              <a:rPr lang="en-US" sz="2000" b="0" dirty="0" smtClean="0">
                <a:solidFill>
                  <a:schemeClr val="tx1"/>
                </a:solidFill>
                <a:latin typeface="+mn-lt"/>
              </a:rPr>
              <a:t>CSIP </a:t>
            </a:r>
            <a:r>
              <a:rPr lang="en-US" sz="2000" b="0" dirty="0">
                <a:solidFill>
                  <a:schemeClr val="tx1"/>
                </a:solidFill>
                <a:latin typeface="+mn-lt"/>
              </a:rPr>
              <a:t>by Aditya Birla </a:t>
            </a:r>
            <a:r>
              <a:rPr lang="en-US" sz="2000" b="0" dirty="0" smtClean="0">
                <a:solidFill>
                  <a:schemeClr val="tx1"/>
                </a:solidFill>
                <a:latin typeface="+mn-lt"/>
              </a:rPr>
              <a:t>MF</a:t>
            </a:r>
          </a:p>
          <a:p>
            <a:pPr marL="285750" indent="-285750">
              <a:buFont typeface="Arial" panose="020B0604020202020204" pitchFamily="34" charset="0"/>
              <a:buChar char="•"/>
            </a:pPr>
            <a:r>
              <a:rPr lang="en-US" sz="2000" b="0" dirty="0" smtClean="0">
                <a:solidFill>
                  <a:schemeClr val="tx1"/>
                </a:solidFill>
                <a:latin typeface="+mn-lt"/>
              </a:rPr>
              <a:t>Daily </a:t>
            </a:r>
            <a:r>
              <a:rPr lang="en-US" sz="2000" b="0" dirty="0">
                <a:solidFill>
                  <a:schemeClr val="tx1"/>
                </a:solidFill>
                <a:latin typeface="+mn-lt"/>
              </a:rPr>
              <a:t>SIP by HDFC MF and </a:t>
            </a:r>
            <a:endParaRPr lang="en-US" sz="2000" b="0" dirty="0" smtClean="0">
              <a:solidFill>
                <a:schemeClr val="tx1"/>
              </a:solidFill>
              <a:latin typeface="+mn-lt"/>
            </a:endParaRPr>
          </a:p>
          <a:p>
            <a:pPr marL="285750" indent="-285750">
              <a:buFont typeface="Arial" panose="020B0604020202020204" pitchFamily="34" charset="0"/>
              <a:buChar char="•"/>
            </a:pPr>
            <a:r>
              <a:rPr lang="en-US" sz="2000" b="0" dirty="0" smtClean="0">
                <a:solidFill>
                  <a:schemeClr val="tx1"/>
                </a:solidFill>
                <a:latin typeface="+mn-lt"/>
              </a:rPr>
              <a:t>SIP </a:t>
            </a:r>
            <a:r>
              <a:rPr lang="en-US" sz="2000" b="0" dirty="0">
                <a:solidFill>
                  <a:schemeClr val="tx1"/>
                </a:solidFill>
                <a:latin typeface="+mn-lt"/>
              </a:rPr>
              <a:t>Plus by ICICI Prudential MF and </a:t>
            </a:r>
            <a:endParaRPr lang="en-US" sz="2000" b="0" dirty="0" smtClean="0">
              <a:solidFill>
                <a:schemeClr val="tx1"/>
              </a:solidFill>
              <a:latin typeface="+mn-lt"/>
            </a:endParaRPr>
          </a:p>
          <a:p>
            <a:pPr marL="285750" indent="-285750">
              <a:buFont typeface="Arial" panose="020B0604020202020204" pitchFamily="34" charset="0"/>
              <a:buChar char="•"/>
            </a:pPr>
            <a:r>
              <a:rPr lang="en-US" sz="2000" b="0" dirty="0" smtClean="0">
                <a:solidFill>
                  <a:schemeClr val="tx1"/>
                </a:solidFill>
                <a:latin typeface="+mn-lt"/>
              </a:rPr>
              <a:t>‘</a:t>
            </a:r>
            <a:r>
              <a:rPr lang="en-US" sz="2000" b="0" dirty="0">
                <a:solidFill>
                  <a:schemeClr val="tx1"/>
                </a:solidFill>
                <a:latin typeface="+mn-lt"/>
              </a:rPr>
              <a:t>Goal SIP’ by Mirae </a:t>
            </a:r>
            <a:r>
              <a:rPr lang="en-US" sz="2000" b="0" dirty="0" smtClean="0">
                <a:solidFill>
                  <a:schemeClr val="tx1"/>
                </a:solidFill>
                <a:latin typeface="+mn-lt"/>
              </a:rPr>
              <a:t>MF</a:t>
            </a:r>
          </a:p>
          <a:p>
            <a:endParaRPr lang="en-US" sz="2000" b="0" dirty="0">
              <a:solidFill>
                <a:schemeClr val="tx1"/>
              </a:solidFill>
              <a:latin typeface="+mn-lt"/>
            </a:endParaRPr>
          </a:p>
          <a:p>
            <a:r>
              <a:rPr lang="en-US" sz="2000" dirty="0" smtClean="0">
                <a:solidFill>
                  <a:schemeClr val="tx1"/>
                </a:solidFill>
                <a:latin typeface="+mn-lt"/>
              </a:rPr>
              <a:t>Initiated STP/SWP through ‘Exception’ Module</a:t>
            </a:r>
          </a:p>
          <a:p>
            <a:endParaRPr lang="en-US" sz="2000" b="0" dirty="0" smtClean="0">
              <a:solidFill>
                <a:schemeClr val="tx1"/>
              </a:solidFill>
              <a:latin typeface="+mn-lt"/>
            </a:endParaRPr>
          </a:p>
          <a:p>
            <a:endParaRPr lang="en-US" sz="2000" b="0" dirty="0" smtClean="0">
              <a:solidFill>
                <a:schemeClr val="tx1"/>
              </a:solidFill>
              <a:latin typeface="+mn-lt"/>
            </a:endParaRPr>
          </a:p>
        </p:txBody>
      </p:sp>
      <p:sp>
        <p:nvSpPr>
          <p:cNvPr id="5" name="Title 6"/>
          <p:cNvSpPr txBox="1">
            <a:spLocks/>
          </p:cNvSpPr>
          <p:nvPr/>
        </p:nvSpPr>
        <p:spPr>
          <a:xfrm>
            <a:off x="2259736" y="334728"/>
            <a:ext cx="7452814" cy="464531"/>
          </a:xfrm>
          <a:prstGeom prst="rect">
            <a:avLst/>
          </a:prstGeom>
        </p:spPr>
        <p:style>
          <a:lnRef idx="1">
            <a:schemeClr val="accent4"/>
          </a:lnRef>
          <a:fillRef idx="3">
            <a:schemeClr val="accent4"/>
          </a:fillRef>
          <a:effectRef idx="2">
            <a:schemeClr val="accent4"/>
          </a:effectRef>
          <a:fontRef idx="minor">
            <a:schemeClr val="lt1"/>
          </a:fontRef>
        </p:style>
        <p:txBody>
          <a:bodyPr rtlCol="0" anchor="ctr">
            <a:normAutofit fontScale="900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smtClean="0">
                <a:solidFill>
                  <a:schemeClr val="bg1"/>
                </a:solidFill>
                <a:latin typeface="IBM Plex Sans" panose="020B0503050000000000" pitchFamily="34" charset="0"/>
              </a:rPr>
              <a:t>NMF II Platform Features </a:t>
            </a:r>
            <a:r>
              <a:rPr lang="en-US" sz="1600" b="1" dirty="0" smtClean="0">
                <a:solidFill>
                  <a:schemeClr val="bg1"/>
                </a:solidFill>
                <a:latin typeface="IBM Plex Sans" panose="020B0503050000000000" pitchFamily="34" charset="0"/>
              </a:rPr>
              <a:t>continues…</a:t>
            </a:r>
            <a:endParaRPr lang="en-US" sz="1600" b="1" u="sng" dirty="0">
              <a:ln w="0"/>
              <a:solidFill>
                <a:schemeClr val="bg1"/>
              </a:solidFill>
              <a:effectLst>
                <a:outerShdw blurRad="38100" dist="19050" dir="2700000" algn="tl" rotWithShape="0">
                  <a:schemeClr val="dk1">
                    <a:alpha val="40000"/>
                  </a:schemeClr>
                </a:outerShdw>
              </a:effectLst>
              <a:latin typeface="IBM Plex Sans" panose="020B0503050000000000" pitchFamily="34" charset="0"/>
            </a:endParaRPr>
          </a:p>
        </p:txBody>
      </p:sp>
    </p:spTree>
    <p:extLst>
      <p:ext uri="{BB962C8B-B14F-4D97-AF65-F5344CB8AC3E}">
        <p14:creationId xmlns:p14="http://schemas.microsoft.com/office/powerpoint/2010/main" val="82874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3251010" y="150861"/>
            <a:ext cx="5562600" cy="463289"/>
          </a:xfrm>
          <a:prstGeom prst="rect">
            <a:avLst/>
          </a:prstGeom>
        </p:spPr>
        <p:style>
          <a:lnRef idx="1">
            <a:schemeClr val="accent4"/>
          </a:lnRef>
          <a:fillRef idx="3">
            <a:schemeClr val="accent4"/>
          </a:fillRef>
          <a:effectRef idx="2">
            <a:schemeClr val="accent4"/>
          </a:effectRef>
          <a:fontRef idx="minor">
            <a:schemeClr val="lt1"/>
          </a:fontRef>
        </p:style>
        <p:txBody>
          <a:bodyPr rtlCol="0" anchor="ctr">
            <a:normAutofit fontScale="900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smtClean="0">
                <a:solidFill>
                  <a:schemeClr val="bg1"/>
                </a:solidFill>
                <a:latin typeface="IBM Plex Sans" panose="020B0503050000000000" pitchFamily="34" charset="0"/>
              </a:rPr>
              <a:t>Key Offerings</a:t>
            </a:r>
            <a:endParaRPr lang="en-US" sz="1600" b="1" u="sng" dirty="0">
              <a:ln w="0"/>
              <a:solidFill>
                <a:schemeClr val="bg1"/>
              </a:solidFill>
              <a:effectLst>
                <a:outerShdw blurRad="38100" dist="19050" dir="2700000" algn="tl" rotWithShape="0">
                  <a:schemeClr val="dk1">
                    <a:alpha val="40000"/>
                  </a:schemeClr>
                </a:outerShdw>
              </a:effectLst>
              <a:latin typeface="IBM Plex Sans" panose="020B0503050000000000" pitchFamily="34" charset="0"/>
            </a:endParaRPr>
          </a:p>
        </p:txBody>
      </p:sp>
      <p:sp>
        <p:nvSpPr>
          <p:cNvPr id="5" name="Content Placeholder 2"/>
          <p:cNvSpPr>
            <a:spLocks noGrp="1"/>
          </p:cNvSpPr>
          <p:nvPr>
            <p:ph idx="4294967295"/>
          </p:nvPr>
        </p:nvSpPr>
        <p:spPr>
          <a:xfrm>
            <a:off x="1901925" y="1001172"/>
            <a:ext cx="7818744" cy="5049671"/>
          </a:xfrm>
          <a:prstGeom prst="rect">
            <a:avLst/>
          </a:prstGeom>
        </p:spPr>
        <p:txBody>
          <a:bodyPr>
            <a:normAutofit/>
          </a:bodyPr>
          <a:lstStyle/>
          <a:p>
            <a:pPr lvl="0" algn="just"/>
            <a:r>
              <a:rPr lang="en-IN" sz="2400" dirty="0" smtClean="0"/>
              <a:t>Cheque collection facility since inception</a:t>
            </a:r>
          </a:p>
          <a:p>
            <a:pPr marL="0" lvl="0" indent="0" algn="just">
              <a:buNone/>
            </a:pPr>
            <a:endParaRPr lang="en-IN" sz="1050" dirty="0" smtClean="0"/>
          </a:p>
          <a:p>
            <a:pPr lvl="0" algn="just"/>
            <a:r>
              <a:rPr lang="en-IN" sz="2400" dirty="0" smtClean="0"/>
              <a:t>E-KYC</a:t>
            </a:r>
          </a:p>
          <a:p>
            <a:pPr marL="0" lvl="0" indent="0" algn="just">
              <a:buNone/>
            </a:pPr>
            <a:endParaRPr lang="en-US" sz="800" dirty="0"/>
          </a:p>
          <a:p>
            <a:pPr lvl="0" algn="just"/>
            <a:r>
              <a:rPr lang="en-IN" sz="2400" dirty="0" smtClean="0"/>
              <a:t>Digital </a:t>
            </a:r>
            <a:r>
              <a:rPr lang="en-IN" sz="2400" dirty="0"/>
              <a:t>IIN </a:t>
            </a:r>
            <a:endParaRPr lang="en-IN" sz="2400" dirty="0" smtClean="0"/>
          </a:p>
          <a:p>
            <a:pPr marL="0" lvl="0" indent="0" algn="just">
              <a:buNone/>
            </a:pPr>
            <a:endParaRPr lang="en-US" sz="900" dirty="0"/>
          </a:p>
          <a:p>
            <a:pPr lvl="0" algn="just"/>
            <a:r>
              <a:rPr lang="en-IN" sz="2400" dirty="0"/>
              <a:t>Mobile application &amp; API responsive to mobile </a:t>
            </a:r>
            <a:r>
              <a:rPr lang="en-IN" sz="2400" dirty="0" smtClean="0"/>
              <a:t>application</a:t>
            </a:r>
          </a:p>
          <a:p>
            <a:pPr lvl="0" algn="just"/>
            <a:endParaRPr lang="en-US" sz="700" dirty="0"/>
          </a:p>
          <a:p>
            <a:pPr lvl="0" algn="just"/>
            <a:r>
              <a:rPr lang="en-IN" sz="2400" dirty="0"/>
              <a:t>Providing </a:t>
            </a:r>
            <a:r>
              <a:rPr lang="en-IN" sz="2400" dirty="0" smtClean="0"/>
              <a:t>investor-login</a:t>
            </a:r>
          </a:p>
          <a:p>
            <a:pPr marL="0" lvl="0" indent="0" algn="just">
              <a:buNone/>
            </a:pPr>
            <a:endParaRPr lang="en-IN" sz="600" dirty="0" smtClean="0"/>
          </a:p>
          <a:p>
            <a:pPr lvl="0" algn="just"/>
            <a:r>
              <a:rPr lang="en-IN" sz="2400" dirty="0" smtClean="0"/>
              <a:t>Introduced Paperless KYC-module</a:t>
            </a:r>
          </a:p>
          <a:p>
            <a:pPr marL="0" lvl="0" indent="0" algn="just">
              <a:buNone/>
            </a:pPr>
            <a:endParaRPr lang="en-IN" sz="2400" dirty="0" smtClean="0"/>
          </a:p>
          <a:p>
            <a:pPr marL="0" lvl="0" indent="0" algn="just">
              <a:buNone/>
            </a:pPr>
            <a:endParaRPr lang="en-US" sz="2400" dirty="0"/>
          </a:p>
        </p:txBody>
      </p:sp>
    </p:spTree>
    <p:extLst>
      <p:ext uri="{BB962C8B-B14F-4D97-AF65-F5344CB8AC3E}">
        <p14:creationId xmlns:p14="http://schemas.microsoft.com/office/powerpoint/2010/main" val="369871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7970" y="95535"/>
            <a:ext cx="6170495" cy="504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N" sz="3200" b="1" dirty="0">
                <a:solidFill>
                  <a:schemeClr val="bg1"/>
                </a:solidFill>
                <a:latin typeface="IBM Plex Sans" panose="020B0503050000000000" pitchFamily="34" charset="0"/>
              </a:rPr>
              <a:t>Mobile </a:t>
            </a:r>
            <a:r>
              <a:rPr lang="en-IN" sz="3200" b="1" dirty="0" smtClean="0">
                <a:solidFill>
                  <a:schemeClr val="bg1"/>
                </a:solidFill>
                <a:latin typeface="IBM Plex Sans" panose="020B0503050000000000" pitchFamily="34" charset="0"/>
              </a:rPr>
              <a:t>Application</a:t>
            </a:r>
            <a:endParaRPr lang="en-US" sz="3200" b="1" u="sng" dirty="0">
              <a:ln w="0"/>
              <a:solidFill>
                <a:schemeClr val="bg1"/>
              </a:solidFill>
              <a:effectLst>
                <a:outerShdw blurRad="38100" dist="19050" dir="2700000" algn="tl" rotWithShape="0">
                  <a:schemeClr val="dk1">
                    <a:alpha val="40000"/>
                  </a:schemeClr>
                </a:outerShdw>
              </a:effectLst>
              <a:latin typeface="IBM Plex Sans" panose="020B0503050000000000" pitchFamily="34" charset="0"/>
            </a:endParaRPr>
          </a:p>
        </p:txBody>
      </p:sp>
      <p:sp>
        <p:nvSpPr>
          <p:cNvPr id="5" name="Rectangle 4"/>
          <p:cNvSpPr/>
          <p:nvPr/>
        </p:nvSpPr>
        <p:spPr>
          <a:xfrm>
            <a:off x="3330222" y="756861"/>
            <a:ext cx="5520267" cy="5632311"/>
          </a:xfrm>
          <a:prstGeom prst="rect">
            <a:avLst/>
          </a:prstGeom>
        </p:spPr>
        <p:txBody>
          <a:bodyPr wrap="square">
            <a:spAutoFit/>
          </a:bodyPr>
          <a:lstStyle/>
          <a:p>
            <a:endParaRPr lang="en-IN" sz="2000" b="1" dirty="0"/>
          </a:p>
          <a:p>
            <a:r>
              <a:rPr lang="en-IN" sz="2000" b="1" dirty="0"/>
              <a:t>Transactions Facilitated</a:t>
            </a:r>
            <a:r>
              <a:rPr lang="en-IN" sz="2000" b="1" dirty="0" smtClean="0"/>
              <a:t>:</a:t>
            </a:r>
          </a:p>
          <a:p>
            <a:endParaRPr lang="en-IN" sz="2000" b="1" dirty="0"/>
          </a:p>
          <a:p>
            <a:pPr marL="285750" lvl="0" indent="-285750">
              <a:buFont typeface="Arial" panose="020B0604020202020204" pitchFamily="34" charset="0"/>
              <a:buChar char="•"/>
            </a:pPr>
            <a:r>
              <a:rPr lang="en-IN" sz="2000" dirty="0"/>
              <a:t>Purchase</a:t>
            </a:r>
          </a:p>
          <a:p>
            <a:pPr marL="285750" lvl="0" indent="-285750">
              <a:buFont typeface="Arial" panose="020B0604020202020204" pitchFamily="34" charset="0"/>
              <a:buChar char="•"/>
            </a:pPr>
            <a:r>
              <a:rPr lang="en-IN" sz="2000" dirty="0"/>
              <a:t>Redemption</a:t>
            </a:r>
          </a:p>
          <a:p>
            <a:pPr marL="285750" lvl="0" indent="-285750">
              <a:buFont typeface="Arial" panose="020B0604020202020204" pitchFamily="34" charset="0"/>
              <a:buChar char="•"/>
            </a:pPr>
            <a:r>
              <a:rPr lang="en-IN" sz="2000" dirty="0"/>
              <a:t>Switch</a:t>
            </a:r>
          </a:p>
          <a:p>
            <a:pPr marL="285750" lvl="0" indent="-285750">
              <a:buFont typeface="Arial" panose="020B0604020202020204" pitchFamily="34" charset="0"/>
              <a:buChar char="•"/>
            </a:pPr>
            <a:r>
              <a:rPr lang="en-IN" sz="2000" dirty="0"/>
              <a:t>Systematic registration – SIP / SWP/ STP</a:t>
            </a:r>
          </a:p>
          <a:p>
            <a:pPr marL="285750" lvl="0" indent="-285750">
              <a:buFont typeface="Arial" panose="020B0604020202020204" pitchFamily="34" charset="0"/>
              <a:buChar char="•"/>
            </a:pPr>
            <a:r>
              <a:rPr lang="en-IN" sz="2000" dirty="0"/>
              <a:t>Exception entry – Purchase, switch , Redemption</a:t>
            </a:r>
          </a:p>
          <a:p>
            <a:endParaRPr lang="en-IN" sz="2000" dirty="0"/>
          </a:p>
          <a:p>
            <a:r>
              <a:rPr lang="en-IN" sz="2000" b="1" dirty="0"/>
              <a:t>Other Features</a:t>
            </a:r>
            <a:r>
              <a:rPr lang="en-IN" sz="2000" b="1" dirty="0" smtClean="0"/>
              <a:t>:</a:t>
            </a:r>
          </a:p>
          <a:p>
            <a:endParaRPr lang="en-IN" sz="2000" dirty="0"/>
          </a:p>
          <a:p>
            <a:pPr marL="285750" lvl="0" indent="-285750">
              <a:buFont typeface="Arial" panose="020B0604020202020204" pitchFamily="34" charset="0"/>
              <a:buChar char="•"/>
            </a:pPr>
            <a:r>
              <a:rPr lang="en-IN" sz="2000" dirty="0"/>
              <a:t>Transaction status</a:t>
            </a:r>
          </a:p>
          <a:p>
            <a:pPr marL="285750" lvl="0" indent="-285750">
              <a:buFont typeface="Arial" panose="020B0604020202020204" pitchFamily="34" charset="0"/>
              <a:buChar char="•"/>
            </a:pPr>
            <a:r>
              <a:rPr lang="en-IN" sz="2000" dirty="0"/>
              <a:t>ACH Mandate Registration</a:t>
            </a:r>
          </a:p>
          <a:p>
            <a:pPr marL="285750" lvl="0" indent="-285750">
              <a:buFont typeface="Arial" panose="020B0604020202020204" pitchFamily="34" charset="0"/>
              <a:buChar char="•"/>
            </a:pPr>
            <a:r>
              <a:rPr lang="en-IN" sz="2000" dirty="0"/>
              <a:t>ACH Mandate Registration report</a:t>
            </a:r>
          </a:p>
          <a:p>
            <a:pPr marL="285750" lvl="0" indent="-285750">
              <a:buFont typeface="Arial" panose="020B0604020202020204" pitchFamily="34" charset="0"/>
              <a:buChar char="•"/>
            </a:pPr>
            <a:r>
              <a:rPr lang="en-IN" sz="2000" dirty="0"/>
              <a:t>Transaction Listing report</a:t>
            </a:r>
          </a:p>
          <a:p>
            <a:pPr marL="285750" lvl="0" indent="-285750">
              <a:buFont typeface="Arial" panose="020B0604020202020204" pitchFamily="34" charset="0"/>
              <a:buChar char="•"/>
            </a:pPr>
            <a:r>
              <a:rPr lang="en-IN" sz="2000" dirty="0"/>
              <a:t>Generate Pay in Slip</a:t>
            </a:r>
          </a:p>
          <a:p>
            <a:pPr marL="285750" lvl="0" indent="-285750">
              <a:buFont typeface="Arial" panose="020B0604020202020204" pitchFamily="34" charset="0"/>
              <a:buChar char="•"/>
            </a:pPr>
            <a:r>
              <a:rPr lang="en-IN" sz="2000" dirty="0"/>
              <a:t>Multiple Bank Registration</a:t>
            </a:r>
          </a:p>
          <a:p>
            <a:endParaRPr lang="en-IN" sz="2000" dirty="0"/>
          </a:p>
        </p:txBody>
      </p:sp>
    </p:spTree>
    <p:extLst>
      <p:ext uri="{BB962C8B-B14F-4D97-AF65-F5344CB8AC3E}">
        <p14:creationId xmlns:p14="http://schemas.microsoft.com/office/powerpoint/2010/main" val="76256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2348089" y="1038579"/>
            <a:ext cx="8266150" cy="5418666"/>
          </a:xfrm>
        </p:spPr>
        <p:txBody>
          <a:bodyPr/>
          <a:lstStyle/>
          <a:p>
            <a:pPr algn="just"/>
            <a:r>
              <a:rPr lang="en-US" dirty="0" smtClean="0">
                <a:solidFill>
                  <a:schemeClr val="tx1"/>
                </a:solidFill>
                <a:latin typeface="+mn-lt"/>
              </a:rPr>
              <a:t>Branch operating cost</a:t>
            </a:r>
          </a:p>
          <a:p>
            <a:pPr algn="just"/>
            <a:r>
              <a:rPr lang="en-US" dirty="0">
                <a:solidFill>
                  <a:schemeClr val="tx1"/>
                </a:solidFill>
                <a:latin typeface="+mn-lt"/>
              </a:rPr>
              <a:t>Opening Collection Bank account </a:t>
            </a:r>
            <a:r>
              <a:rPr lang="en-US" dirty="0" smtClean="0">
                <a:solidFill>
                  <a:schemeClr val="tx1"/>
                </a:solidFill>
                <a:latin typeface="+mn-lt"/>
              </a:rPr>
              <a:t>– Fixed cost</a:t>
            </a:r>
            <a:endParaRPr lang="en-US" dirty="0">
              <a:solidFill>
                <a:schemeClr val="tx1"/>
              </a:solidFill>
              <a:latin typeface="+mn-lt"/>
            </a:endParaRPr>
          </a:p>
          <a:p>
            <a:pPr marL="0" indent="0" algn="just">
              <a:buNone/>
            </a:pPr>
            <a:r>
              <a:rPr lang="en-US" dirty="0">
                <a:solidFill>
                  <a:schemeClr val="tx1"/>
                </a:solidFill>
                <a:latin typeface="+mn-lt"/>
              </a:rPr>
              <a:t>	</a:t>
            </a:r>
            <a:r>
              <a:rPr lang="en-US" dirty="0" smtClean="0">
                <a:solidFill>
                  <a:schemeClr val="tx1"/>
                </a:solidFill>
                <a:latin typeface="+mn-lt"/>
              </a:rPr>
              <a:t>- Includes </a:t>
            </a:r>
            <a:r>
              <a:rPr lang="en-US" dirty="0">
                <a:solidFill>
                  <a:schemeClr val="tx1"/>
                </a:solidFill>
                <a:latin typeface="+mn-lt"/>
              </a:rPr>
              <a:t>- DD Issuance, RTGS, NEFT </a:t>
            </a:r>
            <a:endParaRPr lang="en-US" dirty="0" smtClean="0">
              <a:solidFill>
                <a:schemeClr val="tx1"/>
              </a:solidFill>
              <a:latin typeface="+mn-lt"/>
            </a:endParaRPr>
          </a:p>
          <a:p>
            <a:pPr marL="0" indent="0" algn="just">
              <a:buNone/>
            </a:pPr>
            <a:endParaRPr lang="en-US" dirty="0" smtClean="0">
              <a:solidFill>
                <a:schemeClr val="tx1"/>
              </a:solidFill>
              <a:latin typeface="+mn-lt"/>
            </a:endParaRPr>
          </a:p>
          <a:p>
            <a:pPr algn="just">
              <a:buFont typeface="Arial" panose="020B0604020202020204" pitchFamily="34" charset="0"/>
              <a:buChar char="•"/>
            </a:pPr>
            <a:r>
              <a:rPr lang="en-US" dirty="0" smtClean="0">
                <a:solidFill>
                  <a:schemeClr val="tx1"/>
                </a:solidFill>
                <a:latin typeface="+mn-lt"/>
              </a:rPr>
              <a:t>Cost </a:t>
            </a:r>
            <a:r>
              <a:rPr lang="en-US" dirty="0">
                <a:solidFill>
                  <a:schemeClr val="tx1"/>
                </a:solidFill>
                <a:latin typeface="+mn-lt"/>
              </a:rPr>
              <a:t>of </a:t>
            </a:r>
            <a:r>
              <a:rPr lang="en-US" dirty="0" smtClean="0">
                <a:solidFill>
                  <a:schemeClr val="tx1"/>
                </a:solidFill>
                <a:latin typeface="+mn-lt"/>
              </a:rPr>
              <a:t>person </a:t>
            </a:r>
            <a:r>
              <a:rPr lang="en-US" dirty="0">
                <a:solidFill>
                  <a:schemeClr val="tx1"/>
                </a:solidFill>
                <a:latin typeface="+mn-lt"/>
              </a:rPr>
              <a:t>for cheque deposit per </a:t>
            </a:r>
            <a:r>
              <a:rPr lang="en-US" dirty="0" smtClean="0">
                <a:solidFill>
                  <a:schemeClr val="tx1"/>
                </a:solidFill>
                <a:latin typeface="+mn-lt"/>
              </a:rPr>
              <a:t>transaction</a:t>
            </a:r>
          </a:p>
          <a:p>
            <a:pPr algn="just">
              <a:buFont typeface="Arial" panose="020B0604020202020204" pitchFamily="34" charset="0"/>
              <a:buChar char="•"/>
            </a:pPr>
            <a:endParaRPr lang="en-US" dirty="0" smtClean="0">
              <a:solidFill>
                <a:schemeClr val="tx1"/>
              </a:solidFill>
              <a:latin typeface="+mn-lt"/>
            </a:endParaRPr>
          </a:p>
          <a:p>
            <a:pPr algn="just">
              <a:buFont typeface="Arial" panose="020B0604020202020204" pitchFamily="34" charset="0"/>
              <a:buChar char="•"/>
            </a:pPr>
            <a:r>
              <a:rPr lang="en-US" dirty="0">
                <a:solidFill>
                  <a:schemeClr val="tx1"/>
                </a:solidFill>
                <a:latin typeface="+mn-lt"/>
              </a:rPr>
              <a:t>Branch servicing cost for calls / emails /  walk-in </a:t>
            </a:r>
            <a:r>
              <a:rPr lang="en-US" dirty="0" smtClean="0">
                <a:solidFill>
                  <a:schemeClr val="tx1"/>
                </a:solidFill>
                <a:latin typeface="+mn-lt"/>
              </a:rPr>
              <a:t>customers</a:t>
            </a:r>
          </a:p>
          <a:p>
            <a:pPr algn="just">
              <a:buFont typeface="Arial" panose="020B0604020202020204" pitchFamily="34" charset="0"/>
              <a:buChar char="•"/>
            </a:pPr>
            <a:endParaRPr lang="en-US" dirty="0" smtClean="0">
              <a:solidFill>
                <a:schemeClr val="tx1"/>
              </a:solidFill>
              <a:latin typeface="+mn-lt"/>
            </a:endParaRPr>
          </a:p>
          <a:p>
            <a:pPr algn="just">
              <a:buFont typeface="Arial" panose="020B0604020202020204" pitchFamily="34" charset="0"/>
              <a:buChar char="•"/>
            </a:pPr>
            <a:r>
              <a:rPr lang="en-US" dirty="0">
                <a:solidFill>
                  <a:schemeClr val="tx1"/>
                </a:solidFill>
                <a:latin typeface="+mn-lt"/>
              </a:rPr>
              <a:t>Cost of Bank reconciliation and transfer of money to respective </a:t>
            </a:r>
            <a:r>
              <a:rPr lang="en-US" dirty="0" smtClean="0">
                <a:solidFill>
                  <a:schemeClr val="tx1"/>
                </a:solidFill>
                <a:latin typeface="+mn-lt"/>
              </a:rPr>
              <a:t>schemes</a:t>
            </a:r>
          </a:p>
          <a:p>
            <a:pPr algn="just">
              <a:buFont typeface="Arial" panose="020B0604020202020204" pitchFamily="34" charset="0"/>
              <a:buChar char="•"/>
            </a:pPr>
            <a:endParaRPr lang="en-US" dirty="0" smtClean="0">
              <a:solidFill>
                <a:schemeClr val="tx1"/>
              </a:solidFill>
              <a:latin typeface="+mn-lt"/>
            </a:endParaRPr>
          </a:p>
          <a:p>
            <a:pPr algn="just">
              <a:buFont typeface="Arial" panose="020B0604020202020204" pitchFamily="34" charset="0"/>
              <a:buChar char="•"/>
            </a:pPr>
            <a:r>
              <a:rPr lang="en-US" dirty="0">
                <a:solidFill>
                  <a:schemeClr val="tx1"/>
                </a:solidFill>
                <a:latin typeface="+mn-lt"/>
              </a:rPr>
              <a:t>Total Cost (Application collection till submission of application to RTA and Transfer of money) Variable component per head)</a:t>
            </a:r>
          </a:p>
        </p:txBody>
      </p:sp>
      <p:sp>
        <p:nvSpPr>
          <p:cNvPr id="4" name="Rectangle 3"/>
          <p:cNvSpPr/>
          <p:nvPr/>
        </p:nvSpPr>
        <p:spPr>
          <a:xfrm>
            <a:off x="2877970" y="95535"/>
            <a:ext cx="6170495" cy="504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smtClean="0">
                <a:ln w="0"/>
                <a:solidFill>
                  <a:schemeClr val="bg1"/>
                </a:solidFill>
                <a:effectLst>
                  <a:outerShdw blurRad="38100" dist="19050" dir="2700000" algn="tl" rotWithShape="0">
                    <a:schemeClr val="dk1">
                      <a:alpha val="40000"/>
                    </a:schemeClr>
                  </a:outerShdw>
                </a:effectLst>
              </a:rPr>
              <a:t>Cost-benefit Analysis</a:t>
            </a:r>
            <a:endParaRPr lang="en-US" sz="32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05727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1332090" y="812801"/>
            <a:ext cx="8387644" cy="5486400"/>
          </a:xfrm>
        </p:spPr>
        <p:txBody>
          <a:bodyPr/>
          <a:lstStyle/>
          <a:p>
            <a:pPr algn="ctr">
              <a:buNone/>
            </a:pPr>
            <a:r>
              <a:rPr lang="en-US" sz="1400" b="1" dirty="0" smtClean="0">
                <a:solidFill>
                  <a:schemeClr val="tx1"/>
                </a:solidFill>
              </a:rPr>
              <a:t>White </a:t>
            </a:r>
            <a:r>
              <a:rPr lang="en-US" sz="1400" b="1" dirty="0">
                <a:solidFill>
                  <a:schemeClr val="tx1"/>
                </a:solidFill>
              </a:rPr>
              <a:t>labeling and customization through APIs</a:t>
            </a:r>
          </a:p>
          <a:p>
            <a:pPr algn="just">
              <a:buNone/>
            </a:pPr>
            <a:r>
              <a:rPr lang="en-US" sz="1400" b="1" dirty="0">
                <a:solidFill>
                  <a:schemeClr val="tx1"/>
                </a:solidFill>
              </a:rPr>
              <a:t>Instant activation of investors</a:t>
            </a:r>
          </a:p>
          <a:p>
            <a:pPr algn="just"/>
            <a:r>
              <a:rPr lang="en-US" sz="1400" dirty="0">
                <a:solidFill>
                  <a:schemeClr val="tx1"/>
                </a:solidFill>
              </a:rPr>
              <a:t>Banks can include  NSE terms and conditions in their AOF – no separate documentation required for IIN activation</a:t>
            </a:r>
          </a:p>
          <a:p>
            <a:pPr algn="just"/>
            <a:r>
              <a:rPr lang="en-US" sz="1400" dirty="0">
                <a:solidFill>
                  <a:schemeClr val="tx1"/>
                </a:solidFill>
              </a:rPr>
              <a:t>On registration of investor in system and upload of </a:t>
            </a:r>
            <a:r>
              <a:rPr lang="en-US" sz="1400" dirty="0" smtClean="0">
                <a:solidFill>
                  <a:schemeClr val="tx1"/>
                </a:solidFill>
              </a:rPr>
              <a:t>AOF, </a:t>
            </a:r>
            <a:r>
              <a:rPr lang="en-US" sz="1400" dirty="0">
                <a:solidFill>
                  <a:schemeClr val="tx1"/>
                </a:solidFill>
              </a:rPr>
              <a:t>the investor is ready to transact</a:t>
            </a:r>
          </a:p>
          <a:p>
            <a:pPr algn="just"/>
            <a:r>
              <a:rPr lang="en-US" sz="1400" dirty="0">
                <a:solidFill>
                  <a:schemeClr val="tx1"/>
                </a:solidFill>
              </a:rPr>
              <a:t>In case of </a:t>
            </a:r>
            <a:r>
              <a:rPr lang="en-US" sz="1400" dirty="0" smtClean="0">
                <a:solidFill>
                  <a:schemeClr val="tx1"/>
                </a:solidFill>
              </a:rPr>
              <a:t>banks, </a:t>
            </a:r>
            <a:r>
              <a:rPr lang="en-US" sz="1400" dirty="0">
                <a:solidFill>
                  <a:schemeClr val="tx1"/>
                </a:solidFill>
              </a:rPr>
              <a:t>we do not insist for a cancelled cheque copy</a:t>
            </a:r>
          </a:p>
          <a:p>
            <a:pPr algn="just"/>
            <a:r>
              <a:rPr lang="en-US" sz="1400" dirty="0">
                <a:solidFill>
                  <a:schemeClr val="tx1"/>
                </a:solidFill>
              </a:rPr>
              <a:t>No welcome mail for IIN registration to investor (</a:t>
            </a:r>
            <a:r>
              <a:rPr lang="en-US" sz="1400" dirty="0" smtClean="0">
                <a:solidFill>
                  <a:schemeClr val="tx1"/>
                </a:solidFill>
              </a:rPr>
              <a:t>optional, </a:t>
            </a:r>
            <a:r>
              <a:rPr lang="en-US" sz="1400" dirty="0">
                <a:solidFill>
                  <a:schemeClr val="tx1"/>
                </a:solidFill>
              </a:rPr>
              <a:t>based on </a:t>
            </a:r>
            <a:r>
              <a:rPr lang="en-US" sz="1400" dirty="0" smtClean="0">
                <a:solidFill>
                  <a:schemeClr val="tx1"/>
                </a:solidFill>
              </a:rPr>
              <a:t>bank’s </a:t>
            </a:r>
            <a:r>
              <a:rPr lang="en-US" sz="1400" dirty="0">
                <a:solidFill>
                  <a:schemeClr val="tx1"/>
                </a:solidFill>
              </a:rPr>
              <a:t>requirements)</a:t>
            </a:r>
          </a:p>
          <a:p>
            <a:pPr algn="just">
              <a:buNone/>
            </a:pPr>
            <a:endParaRPr lang="en-US" sz="600" b="1" dirty="0" smtClean="0">
              <a:solidFill>
                <a:schemeClr val="tx1"/>
              </a:solidFill>
            </a:endParaRPr>
          </a:p>
          <a:p>
            <a:pPr algn="just">
              <a:buNone/>
            </a:pPr>
            <a:r>
              <a:rPr lang="en-US" sz="1400" b="1" dirty="0" smtClean="0">
                <a:solidFill>
                  <a:schemeClr val="tx1"/>
                </a:solidFill>
              </a:rPr>
              <a:t>Due </a:t>
            </a:r>
            <a:r>
              <a:rPr lang="en-US" sz="1400" b="1" dirty="0">
                <a:solidFill>
                  <a:schemeClr val="tx1"/>
                </a:solidFill>
              </a:rPr>
              <a:t>diligence required to be done by Bank</a:t>
            </a:r>
          </a:p>
          <a:p>
            <a:pPr algn="just"/>
            <a:r>
              <a:rPr lang="en-US" sz="1400" dirty="0">
                <a:solidFill>
                  <a:schemeClr val="tx1"/>
                </a:solidFill>
              </a:rPr>
              <a:t>Verify that investor is KYC compliant</a:t>
            </a:r>
          </a:p>
          <a:p>
            <a:pPr algn="just"/>
            <a:r>
              <a:rPr lang="en-US" sz="1400" dirty="0">
                <a:solidFill>
                  <a:schemeClr val="tx1"/>
                </a:solidFill>
              </a:rPr>
              <a:t>Verify bank account details on investor and ensure correctness from third party payments perspective</a:t>
            </a:r>
          </a:p>
          <a:p>
            <a:pPr algn="just">
              <a:buNone/>
            </a:pPr>
            <a:endParaRPr lang="en-US" sz="400" b="1" dirty="0" smtClean="0">
              <a:solidFill>
                <a:schemeClr val="tx1"/>
              </a:solidFill>
            </a:endParaRPr>
          </a:p>
          <a:p>
            <a:pPr algn="just">
              <a:buNone/>
            </a:pPr>
            <a:r>
              <a:rPr lang="en-US" sz="1400" b="1" dirty="0" smtClean="0">
                <a:solidFill>
                  <a:schemeClr val="tx1"/>
                </a:solidFill>
              </a:rPr>
              <a:t>Ease </a:t>
            </a:r>
            <a:r>
              <a:rPr lang="en-US" sz="1400" b="1" dirty="0">
                <a:solidFill>
                  <a:schemeClr val="tx1"/>
                </a:solidFill>
              </a:rPr>
              <a:t>of Transactions</a:t>
            </a:r>
          </a:p>
          <a:p>
            <a:pPr algn="just"/>
            <a:r>
              <a:rPr lang="en-US" sz="1400" dirty="0">
                <a:solidFill>
                  <a:schemeClr val="tx1"/>
                </a:solidFill>
              </a:rPr>
              <a:t>No OTP </a:t>
            </a:r>
            <a:r>
              <a:rPr lang="en-US" sz="1400" dirty="0" err="1">
                <a:solidFill>
                  <a:schemeClr val="tx1"/>
                </a:solidFill>
              </a:rPr>
              <a:t>sms</a:t>
            </a:r>
            <a:r>
              <a:rPr lang="en-US" sz="1400" dirty="0">
                <a:solidFill>
                  <a:schemeClr val="tx1"/>
                </a:solidFill>
              </a:rPr>
              <a:t> / email to the customer, the bank will do their internal checks (optional on discretion of bank)</a:t>
            </a:r>
          </a:p>
          <a:p>
            <a:pPr algn="just"/>
            <a:r>
              <a:rPr lang="en-US" sz="1400" dirty="0">
                <a:solidFill>
                  <a:schemeClr val="tx1"/>
                </a:solidFill>
              </a:rPr>
              <a:t>No ACH mandate through NPCI , Bank to obtain a debit mandate from their customer based on which bank can start SIP transactions</a:t>
            </a:r>
          </a:p>
          <a:p>
            <a:pPr algn="just">
              <a:buNone/>
            </a:pPr>
            <a:endParaRPr lang="en-US" sz="100" b="1" dirty="0" smtClean="0">
              <a:solidFill>
                <a:schemeClr val="tx1"/>
              </a:solidFill>
            </a:endParaRPr>
          </a:p>
          <a:p>
            <a:pPr algn="just">
              <a:buNone/>
            </a:pPr>
            <a:r>
              <a:rPr lang="en-US" sz="1400" b="1" dirty="0" smtClean="0">
                <a:solidFill>
                  <a:schemeClr val="tx1"/>
                </a:solidFill>
              </a:rPr>
              <a:t>Compliance</a:t>
            </a:r>
            <a:r>
              <a:rPr lang="en-US" sz="1400" dirty="0" smtClean="0">
                <a:solidFill>
                  <a:schemeClr val="tx1"/>
                </a:solidFill>
              </a:rPr>
              <a:t> </a:t>
            </a:r>
            <a:r>
              <a:rPr lang="en-US" sz="1400" dirty="0">
                <a:solidFill>
                  <a:schemeClr val="tx1"/>
                </a:solidFill>
              </a:rPr>
              <a:t>– Banks to facilitate debit of customer account and credit in NSCCL account , no routing of funds through pool account of bank</a:t>
            </a:r>
          </a:p>
          <a:p>
            <a:pPr algn="just"/>
            <a:endParaRPr lang="en-IN" dirty="0">
              <a:solidFill>
                <a:schemeClr val="tx1"/>
              </a:solidFill>
            </a:endParaRPr>
          </a:p>
        </p:txBody>
      </p:sp>
      <p:sp>
        <p:nvSpPr>
          <p:cNvPr id="5" name="Rectangle 4"/>
          <p:cNvSpPr/>
          <p:nvPr/>
        </p:nvSpPr>
        <p:spPr>
          <a:xfrm>
            <a:off x="2711716" y="95535"/>
            <a:ext cx="6170495" cy="504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N" sz="3200" b="1" dirty="0" smtClean="0">
                <a:solidFill>
                  <a:schemeClr val="bg1"/>
                </a:solidFill>
                <a:latin typeface="IBM Plex Sans" panose="020B0503050000000000" pitchFamily="34" charset="0"/>
              </a:rPr>
              <a:t>Customization for Banks</a:t>
            </a:r>
            <a:endParaRPr lang="en-US" sz="3200" b="1" u="sng" dirty="0">
              <a:ln w="0"/>
              <a:solidFill>
                <a:schemeClr val="bg1"/>
              </a:solidFill>
              <a:effectLst>
                <a:outerShdw blurRad="38100" dist="19050" dir="2700000" algn="tl" rotWithShape="0">
                  <a:schemeClr val="dk1">
                    <a:alpha val="40000"/>
                  </a:schemeClr>
                </a:outerShdw>
              </a:effectLst>
              <a:latin typeface="IBM Plex Sans" panose="020B0503050000000000" pitchFamily="34" charset="0"/>
            </a:endParaRPr>
          </a:p>
        </p:txBody>
      </p:sp>
    </p:spTree>
    <p:extLst>
      <p:ext uri="{BB962C8B-B14F-4D97-AF65-F5344CB8AC3E}">
        <p14:creationId xmlns:p14="http://schemas.microsoft.com/office/powerpoint/2010/main" val="461777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1254" y="109181"/>
            <a:ext cx="8126671" cy="50496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N" sz="3200" b="1" dirty="0">
                <a:solidFill>
                  <a:schemeClr val="bg1"/>
                </a:solidFill>
                <a:latin typeface="IBM Plex Sans" panose="020B0503050000000000" pitchFamily="34" charset="0"/>
              </a:rPr>
              <a:t>Upcoming Developments on Platform</a:t>
            </a:r>
            <a:r>
              <a:rPr lang="en-US" sz="3200" b="1" dirty="0">
                <a:solidFill>
                  <a:schemeClr val="bg1"/>
                </a:solidFill>
                <a:latin typeface="IBM Plex Sans" panose="020B0503050000000000" pitchFamily="34" charset="0"/>
              </a:rPr>
              <a:t> </a:t>
            </a:r>
            <a:endParaRPr lang="en-IN" sz="3200" b="1" dirty="0">
              <a:solidFill>
                <a:schemeClr val="bg1"/>
              </a:solidFill>
              <a:latin typeface="IBM Plex Sans" panose="020B0503050000000000" pitchFamily="34" charset="0"/>
            </a:endParaRPr>
          </a:p>
        </p:txBody>
      </p:sp>
      <p:sp>
        <p:nvSpPr>
          <p:cNvPr id="5" name="Content Placeholder 2"/>
          <p:cNvSpPr txBox="1">
            <a:spLocks/>
          </p:cNvSpPr>
          <p:nvPr/>
        </p:nvSpPr>
        <p:spPr>
          <a:xfrm>
            <a:off x="1196622" y="824089"/>
            <a:ext cx="7845778" cy="5204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IN" sz="2000" dirty="0"/>
              <a:t>Top up SIP </a:t>
            </a:r>
            <a:r>
              <a:rPr lang="en-IN" sz="2000" dirty="0" smtClean="0"/>
              <a:t>facility</a:t>
            </a:r>
          </a:p>
          <a:p>
            <a:pPr lvl="0" algn="just">
              <a:lnSpc>
                <a:spcPct val="100000"/>
              </a:lnSpc>
            </a:pPr>
            <a:r>
              <a:rPr lang="en-IN" sz="2000" dirty="0"/>
              <a:t>Instant IIN activation</a:t>
            </a:r>
          </a:p>
          <a:p>
            <a:pPr lvl="0" algn="just">
              <a:lnSpc>
                <a:spcPct val="100000"/>
              </a:lnSpc>
            </a:pPr>
            <a:r>
              <a:rPr lang="en-IN" sz="2000" dirty="0"/>
              <a:t>Penny-drop for Bank verification</a:t>
            </a:r>
          </a:p>
          <a:p>
            <a:pPr lvl="0" algn="just">
              <a:lnSpc>
                <a:spcPct val="100000"/>
              </a:lnSpc>
            </a:pPr>
            <a:r>
              <a:rPr lang="en-IN" sz="2000" dirty="0"/>
              <a:t>Paperless Mandate Registration</a:t>
            </a:r>
          </a:p>
          <a:p>
            <a:pPr algn="just">
              <a:lnSpc>
                <a:spcPct val="100000"/>
              </a:lnSpc>
            </a:pPr>
            <a:r>
              <a:rPr lang="en-IN" sz="2000" dirty="0" smtClean="0"/>
              <a:t>On premise &amp; cloud solution - Pre </a:t>
            </a:r>
            <a:r>
              <a:rPr lang="en-IN" sz="2000" dirty="0"/>
              <a:t>&amp; post sales tools, attribution</a:t>
            </a:r>
            <a:endParaRPr lang="en-US" sz="2000" dirty="0"/>
          </a:p>
          <a:p>
            <a:pPr algn="just">
              <a:lnSpc>
                <a:spcPct val="100000"/>
              </a:lnSpc>
            </a:pPr>
            <a:r>
              <a:rPr lang="en-IN" sz="2000" dirty="0"/>
              <a:t>MIS for AMC &amp; distributors</a:t>
            </a:r>
            <a:endParaRPr lang="en-US" sz="2000" dirty="0"/>
          </a:p>
          <a:p>
            <a:pPr algn="just">
              <a:lnSpc>
                <a:spcPct val="100000"/>
              </a:lnSpc>
            </a:pPr>
            <a:r>
              <a:rPr lang="en-IN" sz="2000" dirty="0" smtClean="0"/>
              <a:t>Mail </a:t>
            </a:r>
            <a:r>
              <a:rPr lang="en-IN" sz="2000" dirty="0"/>
              <a:t>back data upload facility for Franklin and Sundaram</a:t>
            </a:r>
          </a:p>
          <a:p>
            <a:pPr lvl="0" algn="just">
              <a:lnSpc>
                <a:spcPct val="100000"/>
              </a:lnSpc>
            </a:pPr>
            <a:r>
              <a:rPr lang="en-IN" sz="2000" dirty="0" smtClean="0"/>
              <a:t>Dashboard </a:t>
            </a:r>
            <a:r>
              <a:rPr lang="en-IN" sz="2000" dirty="0"/>
              <a:t>on Landing </a:t>
            </a:r>
            <a:r>
              <a:rPr lang="en-IN" sz="2000" dirty="0" smtClean="0"/>
              <a:t>Page</a:t>
            </a:r>
          </a:p>
          <a:p>
            <a:pPr algn="just">
              <a:lnSpc>
                <a:spcPct val="100000"/>
              </a:lnSpc>
            </a:pPr>
            <a:r>
              <a:rPr lang="en-IN" sz="2000" dirty="0"/>
              <a:t>Additional Asset classes such as Corporate FD &amp; other multi-asset </a:t>
            </a:r>
            <a:r>
              <a:rPr lang="en-IN" sz="2000" dirty="0" smtClean="0"/>
              <a:t>platform</a:t>
            </a:r>
            <a:endParaRPr lang="en-IN" sz="2000" dirty="0"/>
          </a:p>
          <a:p>
            <a:pPr lvl="0" algn="just">
              <a:lnSpc>
                <a:spcPct val="100000"/>
              </a:lnSpc>
            </a:pPr>
            <a:endParaRPr lang="en-IN" sz="2000" dirty="0"/>
          </a:p>
          <a:p>
            <a:pPr algn="just">
              <a:lnSpc>
                <a:spcPct val="100000"/>
              </a:lnSpc>
            </a:pPr>
            <a:endParaRPr lang="en-US" sz="2000" dirty="0"/>
          </a:p>
        </p:txBody>
      </p:sp>
      <p:pic>
        <p:nvPicPr>
          <p:cNvPr id="6" name="Content Placeholder 7" descr="imagesCAVJF6A9.jpg"/>
          <p:cNvPicPr>
            <a:picLocks noChangeAspect="1"/>
          </p:cNvPicPr>
          <p:nvPr/>
        </p:nvPicPr>
        <p:blipFill>
          <a:blip r:embed="rId2" cstate="print"/>
          <a:stretch>
            <a:fillRect/>
          </a:stretch>
        </p:blipFill>
        <p:spPr>
          <a:xfrm>
            <a:off x="9291574" y="1863470"/>
            <a:ext cx="1905000" cy="1539240"/>
          </a:xfrm>
          <a:prstGeom prst="rect">
            <a:avLst/>
          </a:prstGeom>
        </p:spPr>
      </p:pic>
    </p:spTree>
    <p:extLst>
      <p:ext uri="{BB962C8B-B14F-4D97-AF65-F5344CB8AC3E}">
        <p14:creationId xmlns:p14="http://schemas.microsoft.com/office/powerpoint/2010/main" val="1199497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8441" y="106731"/>
            <a:ext cx="5419148" cy="41596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a:solidFill>
                  <a:schemeClr val="bg1"/>
                </a:solidFill>
                <a:latin typeface="IBM Plex Sans" panose="020B0503050000000000" pitchFamily="34" charset="0"/>
              </a:rPr>
              <a:t>NMFII API</a:t>
            </a:r>
          </a:p>
        </p:txBody>
      </p:sp>
      <p:sp>
        <p:nvSpPr>
          <p:cNvPr id="5" name="TextBox 4">
            <a:extLst>
              <a:ext uri="{FF2B5EF4-FFF2-40B4-BE49-F238E27FC236}">
                <a16:creationId xmlns="" xmlns:a16="http://schemas.microsoft.com/office/drawing/2014/main" id="{465D9F41-ECF6-4B73-BA98-2D50249F57A8}"/>
              </a:ext>
            </a:extLst>
          </p:cNvPr>
          <p:cNvSpPr txBox="1"/>
          <p:nvPr/>
        </p:nvSpPr>
        <p:spPr>
          <a:xfrm>
            <a:off x="831527" y="843476"/>
            <a:ext cx="10393064" cy="5201424"/>
          </a:xfrm>
          <a:prstGeom prst="rect">
            <a:avLst/>
          </a:prstGeom>
          <a:noFill/>
        </p:spPr>
        <p:txBody>
          <a:bodyPr wrap="square" rtlCol="0">
            <a:spAutoFit/>
          </a:bodyPr>
          <a:lstStyle/>
          <a:p>
            <a:pPr algn="just"/>
            <a:r>
              <a:rPr lang="en-US" sz="2400" dirty="0"/>
              <a:t>NMFII API helps distributors to push the transactions to NMFII platform from their own web portals. It acts as Transaction routing interface.</a:t>
            </a:r>
          </a:p>
          <a:p>
            <a:pPr algn="just"/>
            <a:endParaRPr lang="en-US" sz="2400" dirty="0"/>
          </a:p>
          <a:p>
            <a:pPr algn="just"/>
            <a:r>
              <a:rPr lang="en-US" sz="2400" b="1" dirty="0"/>
              <a:t>API Architecture</a:t>
            </a:r>
            <a:r>
              <a:rPr lang="en-US" sz="2400" dirty="0"/>
              <a:t>:</a:t>
            </a:r>
          </a:p>
          <a:p>
            <a:pPr algn="just"/>
            <a:endParaRPr lang="en-US" sz="2400" dirty="0"/>
          </a:p>
          <a:p>
            <a:pPr algn="just"/>
            <a:endParaRPr lang="en-US" sz="2400" dirty="0"/>
          </a:p>
          <a:p>
            <a:pPr algn="just"/>
            <a:endParaRPr lang="en-US" sz="20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Wingdings" panose="05000000000000000000" pitchFamily="2" charset="2"/>
              <a:buChar char="§"/>
            </a:pPr>
            <a:endParaRPr lang="en-US" sz="2400" dirty="0">
              <a:solidFill>
                <a:schemeClr val="accent2"/>
              </a:solidFill>
            </a:endParaRPr>
          </a:p>
          <a:p>
            <a:endParaRPr lang="en-US" sz="2400" dirty="0">
              <a:solidFill>
                <a:schemeClr val="accent2"/>
              </a:solidFill>
            </a:endParaRPr>
          </a:p>
          <a:p>
            <a:endParaRPr lang="en-US" sz="2400" dirty="0">
              <a:solidFill>
                <a:schemeClr val="accent2"/>
              </a:solidFill>
            </a:endParaRPr>
          </a:p>
          <a:p>
            <a:endParaRPr lang="en-IN" sz="2400" dirty="0"/>
          </a:p>
          <a:p>
            <a:pPr algn="just"/>
            <a:endParaRPr lang="en-US" sz="2400" dirty="0"/>
          </a:p>
        </p:txBody>
      </p:sp>
      <p:pic>
        <p:nvPicPr>
          <p:cNvPr id="12" name="Picture 11">
            <a:extLst>
              <a:ext uri="{FF2B5EF4-FFF2-40B4-BE49-F238E27FC236}">
                <a16:creationId xmlns="" xmlns:a16="http://schemas.microsoft.com/office/drawing/2014/main" id="{63E9903B-B783-4E98-8C22-A94281469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035" y="2856011"/>
            <a:ext cx="1365382" cy="1365382"/>
          </a:xfrm>
          <a:prstGeom prst="rect">
            <a:avLst/>
          </a:prstGeom>
        </p:spPr>
      </p:pic>
      <p:sp>
        <p:nvSpPr>
          <p:cNvPr id="13" name="Rectangle 12">
            <a:extLst>
              <a:ext uri="{FF2B5EF4-FFF2-40B4-BE49-F238E27FC236}">
                <a16:creationId xmlns="" xmlns:a16="http://schemas.microsoft.com/office/drawing/2014/main" id="{E7A9829B-944B-409C-9F95-50FB1AA83986}"/>
              </a:ext>
            </a:extLst>
          </p:cNvPr>
          <p:cNvSpPr/>
          <p:nvPr/>
        </p:nvSpPr>
        <p:spPr>
          <a:xfrm rot="21336749">
            <a:off x="1147503" y="2805794"/>
            <a:ext cx="1132987"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solidFill>
                  <a:srgbClr val="FFC000"/>
                </a:solidFill>
                <a:effectLst/>
                <a:uLnTx/>
                <a:uFillTx/>
                <a:latin typeface="Calibri" panose="020F0502020204030204"/>
                <a:ea typeface="+mn-ea"/>
                <a:cs typeface="+mn-cs"/>
              </a:rPr>
              <a:t>API Users</a:t>
            </a:r>
          </a:p>
        </p:txBody>
      </p:sp>
      <p:cxnSp>
        <p:nvCxnSpPr>
          <p:cNvPr id="14" name="Straight Arrow Connector 13">
            <a:extLst>
              <a:ext uri="{FF2B5EF4-FFF2-40B4-BE49-F238E27FC236}">
                <a16:creationId xmlns="" xmlns:a16="http://schemas.microsoft.com/office/drawing/2014/main" id="{F16D4BA2-3251-470A-9464-1AA6AE1CA282}"/>
              </a:ext>
            </a:extLst>
          </p:cNvPr>
          <p:cNvCxnSpPr>
            <a:cxnSpLocks/>
          </p:cNvCxnSpPr>
          <p:nvPr/>
        </p:nvCxnSpPr>
        <p:spPr>
          <a:xfrm>
            <a:off x="2500417" y="3576153"/>
            <a:ext cx="671761" cy="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Cylinder 14">
            <a:extLst>
              <a:ext uri="{FF2B5EF4-FFF2-40B4-BE49-F238E27FC236}">
                <a16:creationId xmlns="" xmlns:a16="http://schemas.microsoft.com/office/drawing/2014/main" id="{3437386A-7AE0-43D7-86AD-D3DA9E33FFAE}"/>
              </a:ext>
            </a:extLst>
          </p:cNvPr>
          <p:cNvSpPr/>
          <p:nvPr/>
        </p:nvSpPr>
        <p:spPr>
          <a:xfrm>
            <a:off x="5021346" y="2856011"/>
            <a:ext cx="1710301" cy="198316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lowchart: Multidocument 15">
            <a:extLst>
              <a:ext uri="{FF2B5EF4-FFF2-40B4-BE49-F238E27FC236}">
                <a16:creationId xmlns="" xmlns:a16="http://schemas.microsoft.com/office/drawing/2014/main" id="{0D7E525F-C45E-4532-A3B2-5C724ED4B042}"/>
              </a:ext>
            </a:extLst>
          </p:cNvPr>
          <p:cNvSpPr/>
          <p:nvPr/>
        </p:nvSpPr>
        <p:spPr>
          <a:xfrm>
            <a:off x="5079173" y="3439990"/>
            <a:ext cx="1543982" cy="1170336"/>
          </a:xfrm>
          <a:prstGeom prst="flowChartMulti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Transaction Logs &amp; Management</a:t>
            </a:r>
          </a:p>
        </p:txBody>
      </p:sp>
      <p:sp>
        <p:nvSpPr>
          <p:cNvPr id="17" name="TextBox 16">
            <a:extLst>
              <a:ext uri="{FF2B5EF4-FFF2-40B4-BE49-F238E27FC236}">
                <a16:creationId xmlns="" xmlns:a16="http://schemas.microsoft.com/office/drawing/2014/main" id="{70BEF987-8F94-4B85-B5C0-CCD842F0ECD0}"/>
              </a:ext>
            </a:extLst>
          </p:cNvPr>
          <p:cNvSpPr txBox="1"/>
          <p:nvPr/>
        </p:nvSpPr>
        <p:spPr>
          <a:xfrm>
            <a:off x="5281299" y="2888473"/>
            <a:ext cx="15439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ORACLE DB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 xmlns:a16="http://schemas.microsoft.com/office/drawing/2014/main" id="{60E6B1C7-DA9F-46B4-9FD3-D80A4F0E0A8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7263" y="3098516"/>
            <a:ext cx="955278" cy="955278"/>
          </a:xfrm>
          <a:prstGeom prst="rect">
            <a:avLst/>
          </a:prstGeom>
        </p:spPr>
      </p:pic>
      <p:cxnSp>
        <p:nvCxnSpPr>
          <p:cNvPr id="19" name="Straight Arrow Connector 18">
            <a:extLst>
              <a:ext uri="{FF2B5EF4-FFF2-40B4-BE49-F238E27FC236}">
                <a16:creationId xmlns="" xmlns:a16="http://schemas.microsoft.com/office/drawing/2014/main" id="{70080AC1-9863-4F35-ACCD-C656E364D696}"/>
              </a:ext>
            </a:extLst>
          </p:cNvPr>
          <p:cNvCxnSpPr>
            <a:cxnSpLocks/>
          </p:cNvCxnSpPr>
          <p:nvPr/>
        </p:nvCxnSpPr>
        <p:spPr>
          <a:xfrm flipV="1">
            <a:off x="4023227" y="3557428"/>
            <a:ext cx="1087452" cy="37453"/>
          </a:xfrm>
          <a:prstGeom prst="straightConnector1">
            <a:avLst/>
          </a:prstGeom>
          <a:ln>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D4D50548-0B7D-4452-B7BE-58ED82A943AF}"/>
              </a:ext>
            </a:extLst>
          </p:cNvPr>
          <p:cNvSpPr txBox="1"/>
          <p:nvPr/>
        </p:nvSpPr>
        <p:spPr>
          <a:xfrm>
            <a:off x="3137261" y="3990078"/>
            <a:ext cx="9181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REST APIs</a:t>
            </a:r>
          </a:p>
        </p:txBody>
      </p:sp>
      <p:sp>
        <p:nvSpPr>
          <p:cNvPr id="21" name="Cube 20">
            <a:extLst>
              <a:ext uri="{FF2B5EF4-FFF2-40B4-BE49-F238E27FC236}">
                <a16:creationId xmlns="" xmlns:a16="http://schemas.microsoft.com/office/drawing/2014/main" id="{A42BEC87-C399-41D8-A225-83B19EE65F9F}"/>
              </a:ext>
            </a:extLst>
          </p:cNvPr>
          <p:cNvSpPr/>
          <p:nvPr/>
        </p:nvSpPr>
        <p:spPr>
          <a:xfrm>
            <a:off x="7665753" y="2717554"/>
            <a:ext cx="1299191" cy="2003545"/>
          </a:xfrm>
          <a:prstGeom prst="cub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 xmlns:a16="http://schemas.microsoft.com/office/drawing/2014/main" id="{A8E3775B-9688-4DED-8542-DD16440A7EBF}"/>
              </a:ext>
            </a:extLst>
          </p:cNvPr>
          <p:cNvSpPr txBox="1"/>
          <p:nvPr/>
        </p:nvSpPr>
        <p:spPr>
          <a:xfrm>
            <a:off x="7715922" y="4258364"/>
            <a:ext cx="10190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VB .NET</a:t>
            </a:r>
          </a:p>
        </p:txBody>
      </p:sp>
      <p:sp>
        <p:nvSpPr>
          <p:cNvPr id="23" name="TextBox 22">
            <a:extLst>
              <a:ext uri="{FF2B5EF4-FFF2-40B4-BE49-F238E27FC236}">
                <a16:creationId xmlns="" xmlns:a16="http://schemas.microsoft.com/office/drawing/2014/main" id="{A27936BC-C71A-4C69-9C9E-D41E15D621C7}"/>
              </a:ext>
            </a:extLst>
          </p:cNvPr>
          <p:cNvSpPr txBox="1"/>
          <p:nvPr/>
        </p:nvSpPr>
        <p:spPr>
          <a:xfrm>
            <a:off x="7942900" y="2703807"/>
            <a:ext cx="10190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 App</a:t>
            </a:r>
          </a:p>
        </p:txBody>
      </p:sp>
      <p:cxnSp>
        <p:nvCxnSpPr>
          <p:cNvPr id="24" name="Straight Arrow Connector 23">
            <a:extLst>
              <a:ext uri="{FF2B5EF4-FFF2-40B4-BE49-F238E27FC236}">
                <a16:creationId xmlns="" xmlns:a16="http://schemas.microsoft.com/office/drawing/2014/main" id="{7DB2293A-8A05-4333-B746-A4532389B598}"/>
              </a:ext>
            </a:extLst>
          </p:cNvPr>
          <p:cNvCxnSpPr>
            <a:cxnSpLocks/>
          </p:cNvCxnSpPr>
          <p:nvPr/>
        </p:nvCxnSpPr>
        <p:spPr>
          <a:xfrm flipV="1">
            <a:off x="6757560" y="3780575"/>
            <a:ext cx="856265" cy="46062"/>
          </a:xfrm>
          <a:prstGeom prst="straightConnector1">
            <a:avLst/>
          </a:prstGeom>
          <a:ln>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0879C004-C15D-408D-BFB4-0287F09CA7C9}"/>
              </a:ext>
            </a:extLst>
          </p:cNvPr>
          <p:cNvCxnSpPr>
            <a:cxnSpLocks/>
          </p:cNvCxnSpPr>
          <p:nvPr/>
        </p:nvCxnSpPr>
        <p:spPr>
          <a:xfrm flipV="1">
            <a:off x="9016872" y="3983828"/>
            <a:ext cx="1072800" cy="41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080910ED-1F3A-4FEF-9735-3314EBDB6803}"/>
              </a:ext>
            </a:extLst>
          </p:cNvPr>
          <p:cNvSpPr txBox="1"/>
          <p:nvPr/>
        </p:nvSpPr>
        <p:spPr>
          <a:xfrm rot="21012862">
            <a:off x="9321511" y="3516677"/>
            <a:ext cx="1425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RTA Feeds </a:t>
            </a:r>
          </a:p>
        </p:txBody>
      </p:sp>
    </p:spTree>
    <p:extLst>
      <p:ext uri="{BB962C8B-B14F-4D97-AF65-F5344CB8AC3E}">
        <p14:creationId xmlns:p14="http://schemas.microsoft.com/office/powerpoint/2010/main" val="1952877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8441" y="106731"/>
            <a:ext cx="5888226" cy="41596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a:solidFill>
                  <a:schemeClr val="bg1"/>
                </a:solidFill>
                <a:latin typeface="IBM Plex Sans" panose="020B0503050000000000" pitchFamily="34" charset="0"/>
              </a:rPr>
              <a:t>NMFII API</a:t>
            </a:r>
          </a:p>
        </p:txBody>
      </p:sp>
      <p:sp>
        <p:nvSpPr>
          <p:cNvPr id="5" name="TextBox 4">
            <a:extLst>
              <a:ext uri="{FF2B5EF4-FFF2-40B4-BE49-F238E27FC236}">
                <a16:creationId xmlns="" xmlns:a16="http://schemas.microsoft.com/office/drawing/2014/main" id="{465D9F41-ECF6-4B73-BA98-2D50249F57A8}"/>
              </a:ext>
            </a:extLst>
          </p:cNvPr>
          <p:cNvSpPr txBox="1"/>
          <p:nvPr/>
        </p:nvSpPr>
        <p:spPr>
          <a:xfrm>
            <a:off x="2720622" y="843476"/>
            <a:ext cx="5746045" cy="4524315"/>
          </a:xfrm>
          <a:prstGeom prst="rect">
            <a:avLst/>
          </a:prstGeom>
          <a:noFill/>
        </p:spPr>
        <p:txBody>
          <a:bodyPr wrap="square" rtlCol="0">
            <a:spAutoFit/>
          </a:bodyPr>
          <a:lstStyle/>
          <a:p>
            <a:r>
              <a:rPr lang="en-US" sz="2400" dirty="0">
                <a:solidFill>
                  <a:schemeClr val="accent2"/>
                </a:solidFill>
              </a:rPr>
              <a:t>Features</a:t>
            </a:r>
            <a:r>
              <a:rPr lang="en-US" sz="2400" dirty="0" smtClean="0">
                <a:solidFill>
                  <a:schemeClr val="accent2"/>
                </a:solidFill>
              </a:rPr>
              <a:t>:</a:t>
            </a:r>
          </a:p>
          <a:p>
            <a:endParaRPr lang="en-US" sz="2400" dirty="0">
              <a:solidFill>
                <a:schemeClr val="accent2"/>
              </a:solidFill>
            </a:endParaRPr>
          </a:p>
          <a:p>
            <a:pPr marL="342900" indent="-342900">
              <a:buFont typeface="Arial" panose="020B0604020202020204" pitchFamily="34" charset="0"/>
              <a:buChar char="•"/>
            </a:pPr>
            <a:r>
              <a:rPr lang="en-IN" sz="2400" dirty="0"/>
              <a:t>Facilitated via APIs:-</a:t>
            </a:r>
          </a:p>
          <a:p>
            <a:pPr marL="342900" indent="-342900">
              <a:buFont typeface="Arial" panose="020B0604020202020204" pitchFamily="34" charset="0"/>
              <a:buChar char="•"/>
            </a:pPr>
            <a:endParaRPr lang="en-IN" sz="2400" dirty="0"/>
          </a:p>
          <a:p>
            <a:pPr marL="719138" indent="-185738">
              <a:buFont typeface="+mj-lt"/>
              <a:buAutoNum type="alphaLcPeriod"/>
            </a:pPr>
            <a:r>
              <a:rPr lang="en-IN" sz="2400" dirty="0"/>
              <a:t> Masters download</a:t>
            </a:r>
          </a:p>
          <a:p>
            <a:pPr marL="719138" indent="-185738">
              <a:buFont typeface="+mj-lt"/>
              <a:buAutoNum type="alphaLcPeriod"/>
            </a:pPr>
            <a:endParaRPr lang="en-IN" sz="2400" dirty="0"/>
          </a:p>
          <a:p>
            <a:pPr marL="719138" indent="-185738">
              <a:buFont typeface="+mj-lt"/>
              <a:buAutoNum type="alphaLcPeriod"/>
            </a:pPr>
            <a:r>
              <a:rPr lang="en-IN" sz="2400" dirty="0"/>
              <a:t> Transactions routing</a:t>
            </a:r>
          </a:p>
          <a:p>
            <a:pPr marL="719138" indent="-185738">
              <a:buFont typeface="+mj-lt"/>
              <a:buAutoNum type="alphaLcPeriod"/>
            </a:pPr>
            <a:endParaRPr lang="en-IN" sz="2400" dirty="0"/>
          </a:p>
          <a:p>
            <a:pPr marL="719138" indent="-185738">
              <a:buFont typeface="+mj-lt"/>
              <a:buAutoNum type="alphaLcPeriod"/>
            </a:pPr>
            <a:r>
              <a:rPr lang="en-IN" sz="2400" dirty="0"/>
              <a:t> Status reports </a:t>
            </a:r>
          </a:p>
          <a:p>
            <a:pPr marL="719138" indent="-185738">
              <a:buFont typeface="+mj-lt"/>
              <a:buAutoNum type="alphaLcPeriod"/>
            </a:pPr>
            <a:endParaRPr lang="en-IN" sz="2400" dirty="0"/>
          </a:p>
          <a:p>
            <a:pPr marL="719138" indent="-185738">
              <a:buFont typeface="+mj-lt"/>
              <a:buAutoNum type="alphaLcPeriod"/>
            </a:pPr>
            <a:r>
              <a:rPr lang="en-IN" sz="2400" dirty="0"/>
              <a:t> Document Image upload</a:t>
            </a:r>
          </a:p>
          <a:p>
            <a:pPr algn="just"/>
            <a:endParaRPr lang="en-US" sz="2400" dirty="0"/>
          </a:p>
        </p:txBody>
      </p:sp>
    </p:spTree>
    <p:extLst>
      <p:ext uri="{BB962C8B-B14F-4D97-AF65-F5344CB8AC3E}">
        <p14:creationId xmlns:p14="http://schemas.microsoft.com/office/powerpoint/2010/main" val="2224583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2011363" y="846668"/>
            <a:ext cx="8927147" cy="4842932"/>
          </a:xfrm>
        </p:spPr>
        <p:txBody>
          <a:bodyPr/>
          <a:lstStyle/>
          <a:p>
            <a:pPr marL="0" indent="0">
              <a:buNone/>
            </a:pPr>
            <a:r>
              <a:rPr lang="en-US" dirty="0">
                <a:solidFill>
                  <a:schemeClr val="accent2"/>
                </a:solidFill>
              </a:rPr>
              <a:t>Features contd</a:t>
            </a:r>
            <a:r>
              <a:rPr lang="en-US" dirty="0" smtClean="0">
                <a:solidFill>
                  <a:schemeClr val="accent2"/>
                </a:solidFill>
              </a:rPr>
              <a:t>..</a:t>
            </a:r>
          </a:p>
          <a:p>
            <a:pPr marL="0" indent="0">
              <a:buNone/>
            </a:pPr>
            <a:endParaRPr lang="en-US" dirty="0">
              <a:solidFill>
                <a:schemeClr val="accent2"/>
              </a:solidFill>
            </a:endParaRPr>
          </a:p>
          <a:p>
            <a:r>
              <a:rPr lang="en-IN" dirty="0">
                <a:solidFill>
                  <a:schemeClr val="tx1"/>
                </a:solidFill>
                <a:latin typeface="+mn-lt"/>
              </a:rPr>
              <a:t>Well documented, consistent and </a:t>
            </a:r>
            <a:r>
              <a:rPr lang="en-IN" dirty="0" smtClean="0">
                <a:solidFill>
                  <a:schemeClr val="tx1"/>
                </a:solidFill>
                <a:latin typeface="+mn-lt"/>
              </a:rPr>
              <a:t>RESTful </a:t>
            </a:r>
            <a:r>
              <a:rPr lang="en-IN" dirty="0">
                <a:solidFill>
                  <a:schemeClr val="tx1"/>
                </a:solidFill>
                <a:latin typeface="+mn-lt"/>
              </a:rPr>
              <a:t>APIs</a:t>
            </a:r>
          </a:p>
          <a:p>
            <a:pPr algn="just">
              <a:buFont typeface="Arial" panose="020B0604020202020204" pitchFamily="34" charset="0"/>
              <a:buChar char="•"/>
            </a:pPr>
            <a:r>
              <a:rPr lang="en-US" dirty="0" smtClean="0">
                <a:solidFill>
                  <a:schemeClr val="tx1"/>
                </a:solidFill>
                <a:latin typeface="+mn-lt"/>
              </a:rPr>
              <a:t>Leverage payment </a:t>
            </a:r>
            <a:r>
              <a:rPr lang="en-US" dirty="0">
                <a:solidFill>
                  <a:schemeClr val="tx1"/>
                </a:solidFill>
                <a:latin typeface="+mn-lt"/>
              </a:rPr>
              <a:t>gateways supported on </a:t>
            </a:r>
            <a:r>
              <a:rPr lang="en-US" dirty="0" smtClean="0">
                <a:solidFill>
                  <a:schemeClr val="tx1"/>
                </a:solidFill>
                <a:latin typeface="+mn-lt"/>
              </a:rPr>
              <a:t>platform</a:t>
            </a:r>
            <a:endParaRPr lang="en-US" dirty="0">
              <a:solidFill>
                <a:schemeClr val="tx1"/>
              </a:solidFill>
              <a:latin typeface="+mn-lt"/>
            </a:endParaRPr>
          </a:p>
          <a:p>
            <a:pPr algn="just">
              <a:buFont typeface="Arial" panose="020B0604020202020204" pitchFamily="34" charset="0"/>
              <a:buChar char="•"/>
            </a:pPr>
            <a:r>
              <a:rPr lang="en-US" dirty="0">
                <a:solidFill>
                  <a:schemeClr val="tx1"/>
                </a:solidFill>
                <a:latin typeface="+mn-lt"/>
              </a:rPr>
              <a:t>Centralized connectivity with </a:t>
            </a:r>
            <a:r>
              <a:rPr lang="en-US" dirty="0" smtClean="0">
                <a:solidFill>
                  <a:schemeClr val="tx1"/>
                </a:solidFill>
                <a:latin typeface="+mn-lt"/>
              </a:rPr>
              <a:t>all </a:t>
            </a:r>
            <a:r>
              <a:rPr lang="en-US" dirty="0">
                <a:solidFill>
                  <a:schemeClr val="tx1"/>
                </a:solidFill>
                <a:latin typeface="+mn-lt"/>
              </a:rPr>
              <a:t>RTAs </a:t>
            </a:r>
            <a:endParaRPr lang="en-US" dirty="0" smtClean="0">
              <a:solidFill>
                <a:schemeClr val="tx1"/>
              </a:solidFill>
              <a:latin typeface="+mn-lt"/>
            </a:endParaRPr>
          </a:p>
          <a:p>
            <a:pPr algn="just">
              <a:buFont typeface="Arial" panose="020B0604020202020204" pitchFamily="34" charset="0"/>
              <a:buChar char="•"/>
            </a:pPr>
            <a:r>
              <a:rPr lang="en-US" dirty="0" smtClean="0">
                <a:solidFill>
                  <a:schemeClr val="tx1"/>
                </a:solidFill>
                <a:latin typeface="+mn-lt"/>
              </a:rPr>
              <a:t>Robust</a:t>
            </a:r>
            <a:r>
              <a:rPr lang="en-US" dirty="0">
                <a:solidFill>
                  <a:schemeClr val="tx1"/>
                </a:solidFill>
                <a:latin typeface="+mn-lt"/>
              </a:rPr>
              <a:t>, scalable &amp; adaptable </a:t>
            </a:r>
            <a:r>
              <a:rPr lang="en-US" dirty="0" smtClean="0">
                <a:solidFill>
                  <a:schemeClr val="tx1"/>
                </a:solidFill>
                <a:latin typeface="+mn-lt"/>
              </a:rPr>
              <a:t>platform for </a:t>
            </a:r>
            <a:r>
              <a:rPr lang="en-US" dirty="0">
                <a:solidFill>
                  <a:schemeClr val="tx1"/>
                </a:solidFill>
                <a:latin typeface="+mn-lt"/>
              </a:rPr>
              <a:t>transaction routing</a:t>
            </a:r>
          </a:p>
          <a:p>
            <a:r>
              <a:rPr lang="en-US" dirty="0" smtClean="0">
                <a:solidFill>
                  <a:schemeClr val="tx1"/>
                </a:solidFill>
                <a:latin typeface="+mn-lt"/>
              </a:rPr>
              <a:t>State </a:t>
            </a:r>
            <a:r>
              <a:rPr lang="en-US" dirty="0">
                <a:solidFill>
                  <a:schemeClr val="tx1"/>
                </a:solidFill>
                <a:latin typeface="+mn-lt"/>
              </a:rPr>
              <a:t>of the art infrastructure &amp; hosting with continuous monitoring </a:t>
            </a:r>
          </a:p>
          <a:p>
            <a:r>
              <a:rPr lang="en-IN" dirty="0">
                <a:solidFill>
                  <a:schemeClr val="tx1"/>
                </a:solidFill>
                <a:latin typeface="+mn-lt"/>
              </a:rPr>
              <a:t>Adhering to security guidelines and best industry </a:t>
            </a:r>
            <a:r>
              <a:rPr lang="en-IN" dirty="0" smtClean="0">
                <a:solidFill>
                  <a:schemeClr val="tx1"/>
                </a:solidFill>
                <a:latin typeface="+mn-lt"/>
              </a:rPr>
              <a:t>practices</a:t>
            </a:r>
          </a:p>
          <a:p>
            <a:r>
              <a:rPr lang="en-US" dirty="0" smtClean="0">
                <a:solidFill>
                  <a:schemeClr val="tx1"/>
                </a:solidFill>
              </a:rPr>
              <a:t>Dedicated UAT environment</a:t>
            </a:r>
          </a:p>
          <a:p>
            <a:r>
              <a:rPr lang="en-US" dirty="0" smtClean="0">
                <a:solidFill>
                  <a:schemeClr val="tx1"/>
                </a:solidFill>
              </a:rPr>
              <a:t>Freedom </a:t>
            </a:r>
            <a:r>
              <a:rPr lang="en-US" dirty="0">
                <a:solidFill>
                  <a:schemeClr val="tx1"/>
                </a:solidFill>
              </a:rPr>
              <a:t>of developing white-labelled </a:t>
            </a:r>
            <a:r>
              <a:rPr lang="en-US" dirty="0" smtClean="0">
                <a:solidFill>
                  <a:schemeClr val="tx1"/>
                </a:solidFill>
              </a:rPr>
              <a:t>solution</a:t>
            </a:r>
            <a:endParaRPr lang="en-IN" dirty="0">
              <a:solidFill>
                <a:schemeClr val="tx1"/>
              </a:solidFill>
              <a:latin typeface="+mn-lt"/>
            </a:endParaRPr>
          </a:p>
          <a:p>
            <a:endParaRPr lang="en-IN" dirty="0"/>
          </a:p>
          <a:p>
            <a:pPr marL="0" indent="0">
              <a:buNone/>
            </a:pPr>
            <a:endParaRPr lang="en-IN" dirty="0"/>
          </a:p>
        </p:txBody>
      </p:sp>
      <p:sp>
        <p:nvSpPr>
          <p:cNvPr id="6" name="Rectangle 5"/>
          <p:cNvSpPr/>
          <p:nvPr/>
        </p:nvSpPr>
        <p:spPr>
          <a:xfrm>
            <a:off x="2992099" y="106731"/>
            <a:ext cx="5419148" cy="41596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a:solidFill>
                  <a:schemeClr val="bg1"/>
                </a:solidFill>
                <a:latin typeface="IBM Plex Sans" panose="020B0503050000000000" pitchFamily="34" charset="0"/>
              </a:rPr>
              <a:t>NMFII API</a:t>
            </a:r>
          </a:p>
        </p:txBody>
      </p:sp>
    </p:spTree>
    <p:extLst>
      <p:ext uri="{BB962C8B-B14F-4D97-AF65-F5344CB8AC3E}">
        <p14:creationId xmlns:p14="http://schemas.microsoft.com/office/powerpoint/2010/main" val="3958016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6941" y="150126"/>
            <a:ext cx="8060140" cy="39174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a:solidFill>
                  <a:schemeClr val="bg1"/>
                </a:solidFill>
                <a:latin typeface="IBM Plex Sans" panose="020B0503050000000000" pitchFamily="34" charset="0"/>
              </a:rPr>
              <a:t>Enablement of POA based Transactions</a:t>
            </a:r>
            <a:endParaRPr lang="en-IN" sz="3200" b="1" dirty="0">
              <a:solidFill>
                <a:schemeClr val="bg1"/>
              </a:solidFill>
              <a:latin typeface="IBM Plex Sans" panose="020B0503050000000000" pitchFamily="34" charset="0"/>
            </a:endParaRPr>
          </a:p>
        </p:txBody>
      </p:sp>
      <p:sp>
        <p:nvSpPr>
          <p:cNvPr id="6" name="Content Placeholder 2"/>
          <p:cNvSpPr>
            <a:spLocks noGrp="1"/>
          </p:cNvSpPr>
          <p:nvPr>
            <p:ph idx="4294967295"/>
          </p:nvPr>
        </p:nvSpPr>
        <p:spPr>
          <a:xfrm>
            <a:off x="838200" y="802809"/>
            <a:ext cx="10515600" cy="5399041"/>
          </a:xfrm>
          <a:prstGeom prst="rect">
            <a:avLst/>
          </a:prstGeom>
        </p:spPr>
        <p:txBody>
          <a:bodyPr>
            <a:noAutofit/>
          </a:bodyPr>
          <a:lstStyle/>
          <a:p>
            <a:pPr algn="just">
              <a:lnSpc>
                <a:spcPct val="150000"/>
              </a:lnSpc>
              <a:spcBef>
                <a:spcPts val="1200"/>
              </a:spcBef>
            </a:pPr>
            <a:r>
              <a:rPr lang="en-IN" sz="1800" dirty="0" smtClean="0"/>
              <a:t>POA is a specialised service which will be enabled on specific application by member </a:t>
            </a:r>
          </a:p>
          <a:p>
            <a:pPr algn="just">
              <a:lnSpc>
                <a:spcPct val="150000"/>
              </a:lnSpc>
              <a:spcBef>
                <a:spcPts val="1200"/>
              </a:spcBef>
            </a:pPr>
            <a:r>
              <a:rPr lang="en-IN" sz="1800" dirty="0" smtClean="0"/>
              <a:t>Member needs to submit an undertaking to Exchange for enablement of POA transactions</a:t>
            </a:r>
          </a:p>
          <a:p>
            <a:pPr algn="just">
              <a:lnSpc>
                <a:spcPct val="150000"/>
              </a:lnSpc>
              <a:spcBef>
                <a:spcPts val="1200"/>
              </a:spcBef>
            </a:pPr>
            <a:r>
              <a:rPr lang="en-IN" sz="1800" dirty="0" smtClean="0"/>
              <a:t>POA module facilitates investor level registration of POA on NMF II platform </a:t>
            </a:r>
          </a:p>
          <a:p>
            <a:pPr algn="just">
              <a:lnSpc>
                <a:spcPct val="150000"/>
              </a:lnSpc>
              <a:spcBef>
                <a:spcPts val="1200"/>
              </a:spcBef>
            </a:pPr>
            <a:r>
              <a:rPr lang="en-IN" sz="1800" dirty="0"/>
              <a:t>The member has facility to execute POA based or non POA based transactions for </a:t>
            </a:r>
            <a:r>
              <a:rPr lang="en-IN" sz="1800" dirty="0" smtClean="0"/>
              <a:t>investor</a:t>
            </a:r>
          </a:p>
          <a:p>
            <a:pPr algn="just">
              <a:lnSpc>
                <a:spcPct val="150000"/>
              </a:lnSpc>
              <a:spcBef>
                <a:spcPts val="1200"/>
              </a:spcBef>
            </a:pPr>
            <a:r>
              <a:rPr lang="en-IN" sz="1800" dirty="0" smtClean="0"/>
              <a:t>The POA holder (member) can execute DPMS / NDPMS transactions for investor</a:t>
            </a:r>
          </a:p>
          <a:p>
            <a:pPr algn="just">
              <a:lnSpc>
                <a:spcPct val="150000"/>
              </a:lnSpc>
              <a:spcBef>
                <a:spcPts val="1200"/>
              </a:spcBef>
            </a:pPr>
            <a:r>
              <a:rPr lang="en-IN" sz="1800" dirty="0" smtClean="0"/>
              <a:t>The POA holder will handle investor registration, making payments and authorising redemption / switch transactions provided POA document authorises him to do so (investor will get intimation regarding registration and all transactions being executed on his behalf)</a:t>
            </a:r>
          </a:p>
          <a:p>
            <a:pPr algn="just">
              <a:lnSpc>
                <a:spcPct val="150000"/>
              </a:lnSpc>
              <a:spcBef>
                <a:spcPts val="1200"/>
              </a:spcBef>
            </a:pPr>
            <a:r>
              <a:rPr lang="en-IN" sz="1800" dirty="0" smtClean="0"/>
              <a:t>The module facilitates registration of separate bank account number for DPMS/NDPMS /Non POA transactions</a:t>
            </a:r>
          </a:p>
          <a:p>
            <a:pPr marL="0" indent="0">
              <a:lnSpc>
                <a:spcPct val="150000"/>
              </a:lnSpc>
              <a:spcBef>
                <a:spcPts val="1200"/>
              </a:spcBef>
              <a:buNone/>
            </a:pPr>
            <a:endParaRPr lang="en-IN" sz="1800" dirty="0" smtClean="0"/>
          </a:p>
          <a:p>
            <a:pPr marL="0" indent="0">
              <a:buNone/>
            </a:pPr>
            <a:endParaRPr lang="en-IN" sz="1800" dirty="0" smtClean="0"/>
          </a:p>
          <a:p>
            <a:endParaRPr lang="en-IN" sz="1800" dirty="0" smtClean="0"/>
          </a:p>
        </p:txBody>
      </p:sp>
    </p:spTree>
    <p:extLst>
      <p:ext uri="{BB962C8B-B14F-4D97-AF65-F5344CB8AC3E}">
        <p14:creationId xmlns:p14="http://schemas.microsoft.com/office/powerpoint/2010/main" val="3626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2843801321"/>
              </p:ext>
            </p:extLst>
          </p:nvPr>
        </p:nvGraphicFramePr>
        <p:xfrm>
          <a:off x="1780070" y="1314608"/>
          <a:ext cx="807524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419872" y="164333"/>
            <a:ext cx="7001302" cy="45076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a:ln w="0"/>
                <a:solidFill>
                  <a:schemeClr val="bg1"/>
                </a:solidFill>
                <a:effectLst>
                  <a:outerShdw blurRad="38100" dist="19050" dir="2700000" algn="tl" rotWithShape="0">
                    <a:schemeClr val="dk1">
                      <a:alpha val="40000"/>
                    </a:schemeClr>
                  </a:outerShdw>
                </a:effectLst>
                <a:latin typeface="IBM Plex Sans" panose="020B0503050000000000" pitchFamily="34" charset="0"/>
              </a:rPr>
              <a:t>Exchange – Mutual Fund Platforms</a:t>
            </a:r>
          </a:p>
        </p:txBody>
      </p:sp>
    </p:spTree>
    <p:extLst>
      <p:ext uri="{BB962C8B-B14F-4D97-AF65-F5344CB8AC3E}">
        <p14:creationId xmlns:p14="http://schemas.microsoft.com/office/powerpoint/2010/main" val="2223460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7193" y="112889"/>
            <a:ext cx="8215952" cy="38213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N" sz="3200" b="1" dirty="0">
                <a:solidFill>
                  <a:schemeClr val="bg1"/>
                </a:solidFill>
                <a:latin typeface="IBM Plex Sans" panose="020B0503050000000000" pitchFamily="34" charset="0"/>
              </a:rPr>
              <a:t>Contact Details – Region wise</a:t>
            </a:r>
            <a:r>
              <a:rPr lang="en-US" sz="3200" b="1" dirty="0">
                <a:solidFill>
                  <a:schemeClr val="bg1"/>
                </a:solidFill>
                <a:latin typeface="IBM Plex Sans" panose="020B0503050000000000" pitchFamily="34" charset="0"/>
              </a:rPr>
              <a:t> </a:t>
            </a:r>
            <a:endParaRPr lang="en-IN" sz="3200" b="1" dirty="0">
              <a:solidFill>
                <a:schemeClr val="bg1"/>
              </a:solidFill>
              <a:latin typeface="IBM Plex Sans" panose="020B0503050000000000"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95491742"/>
              </p:ext>
            </p:extLst>
          </p:nvPr>
        </p:nvGraphicFramePr>
        <p:xfrm>
          <a:off x="1557193" y="1004711"/>
          <a:ext cx="8215952" cy="5023557"/>
        </p:xfrm>
        <a:graphic>
          <a:graphicData uri="http://schemas.openxmlformats.org/drawingml/2006/table">
            <a:tbl>
              <a:tblPr/>
              <a:tblGrid>
                <a:gridCol w="707996"/>
                <a:gridCol w="2223987"/>
                <a:gridCol w="1935989"/>
                <a:gridCol w="1043994"/>
                <a:gridCol w="2303986"/>
              </a:tblGrid>
              <a:tr h="337976">
                <a:tc>
                  <a:txBody>
                    <a:bodyPr/>
                    <a:lstStyle/>
                    <a:p>
                      <a:pPr algn="ctr" rtl="0" fontAlgn="ctr"/>
                      <a:r>
                        <a:rPr lang="en-US" sz="1400" b="1" i="0" u="none" strike="noStrike" dirty="0">
                          <a:solidFill>
                            <a:srgbClr val="000000"/>
                          </a:solidFill>
                          <a:effectLst/>
                          <a:latin typeface="Calibri" panose="020F0502020204030204" pitchFamily="34" charset="0"/>
                        </a:rPr>
                        <a:t>Region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5D6"/>
                    </a:solidFill>
                  </a:tcPr>
                </a:tc>
                <a:tc>
                  <a:txBody>
                    <a:bodyPr/>
                    <a:lstStyle/>
                    <a:p>
                      <a:pPr algn="ctr" rtl="0" fontAlgn="ctr"/>
                      <a:r>
                        <a:rPr lang="en-US" sz="1400" b="1" i="0" u="none" strike="noStrike" dirty="0">
                          <a:solidFill>
                            <a:srgbClr val="000000"/>
                          </a:solidFill>
                          <a:effectLst/>
                          <a:latin typeface="Calibri" panose="020F0502020204030204" pitchFamily="34" charset="0"/>
                        </a:rPr>
                        <a:t>Location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5D6"/>
                    </a:solidFill>
                  </a:tcPr>
                </a:tc>
                <a:tc>
                  <a:txBody>
                    <a:bodyPr/>
                    <a:lstStyle/>
                    <a:p>
                      <a:pPr algn="ctr" rtl="0" fontAlgn="b"/>
                      <a:r>
                        <a:rPr lang="en-US" sz="1400" b="1" i="0" u="none" strike="noStrike">
                          <a:solidFill>
                            <a:srgbClr val="000000"/>
                          </a:solidFill>
                          <a:effectLst/>
                          <a:latin typeface="Calibri" panose="020F0502020204030204" pitchFamily="34" charset="0"/>
                        </a:rPr>
                        <a:t>NSE Person</a:t>
                      </a:r>
                    </a:p>
                  </a:txBody>
                  <a:tcPr marL="9525" marR="9525" marT="9525"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5D6"/>
                    </a:solidFill>
                  </a:tcPr>
                </a:tc>
                <a:tc>
                  <a:txBody>
                    <a:bodyPr/>
                    <a:lstStyle/>
                    <a:p>
                      <a:pPr algn="ctr" rtl="0" fontAlgn="ctr"/>
                      <a:r>
                        <a:rPr lang="en-US" sz="1400" b="1" i="0" u="none" strike="noStrike">
                          <a:solidFill>
                            <a:srgbClr val="000000"/>
                          </a:solidFill>
                          <a:effectLst/>
                          <a:latin typeface="Calibri" panose="020F0502020204030204" pitchFamily="34" charset="0"/>
                        </a:rPr>
                        <a:t>Mobile No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5D6"/>
                    </a:solidFill>
                  </a:tcPr>
                </a:tc>
                <a:tc>
                  <a:txBody>
                    <a:bodyPr/>
                    <a:lstStyle/>
                    <a:p>
                      <a:pPr algn="ctr" rtl="0" fontAlgn="ctr"/>
                      <a:r>
                        <a:rPr lang="en-US" sz="1400" b="1" i="0" u="none" strike="noStrike">
                          <a:solidFill>
                            <a:srgbClr val="000000"/>
                          </a:solidFill>
                          <a:effectLst/>
                          <a:latin typeface="Calibri" panose="020F0502020204030204" pitchFamily="34" charset="0"/>
                        </a:rPr>
                        <a:t>Email id</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5D6"/>
                    </a:solidFill>
                  </a:tcPr>
                </a:tc>
              </a:tr>
              <a:tr h="660591">
                <a:tc>
                  <a:txBody>
                    <a:bodyPr/>
                    <a:lstStyle/>
                    <a:p>
                      <a:pPr algn="ctr" rtl="0" fontAlgn="ctr"/>
                      <a:r>
                        <a:rPr lang="en-US" sz="1400" b="0" i="0" u="none" strike="noStrike">
                          <a:solidFill>
                            <a:srgbClr val="000000"/>
                          </a:solidFill>
                          <a:effectLst/>
                          <a:latin typeface="Calibri" panose="020F0502020204030204" pitchFamily="34" charset="0"/>
                        </a:rPr>
                        <a:t>WRO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Mumbai, Aurangabad, Jalna</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Nilesh Bohra</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9423192029</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nbohra@nse.co.in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r h="660591">
                <a:tc>
                  <a:txBody>
                    <a:bodyPr/>
                    <a:lstStyle/>
                    <a:p>
                      <a:pPr algn="ctr" rtl="0" fontAlgn="ctr"/>
                      <a:r>
                        <a:rPr lang="en-US" sz="1400" b="0" i="0" u="none" strike="noStrike">
                          <a:solidFill>
                            <a:srgbClr val="000000"/>
                          </a:solidFill>
                          <a:effectLst/>
                          <a:latin typeface="Calibri" panose="020F0502020204030204" pitchFamily="34" charset="0"/>
                        </a:rPr>
                        <a:t>WRO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Mumbai, Vidarbha, Khandesh</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Shashibhushan Mishra</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8433913366</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shashibhushanm@nse.co.in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r h="337976">
                <a:tc>
                  <a:txBody>
                    <a:bodyPr/>
                    <a:lstStyle/>
                    <a:p>
                      <a:pPr algn="ctr" rtl="0" fontAlgn="ctr"/>
                      <a:r>
                        <a:rPr lang="en-US" sz="1400" b="0" i="0" u="none" strike="noStrike">
                          <a:solidFill>
                            <a:srgbClr val="000000"/>
                          </a:solidFill>
                          <a:effectLst/>
                          <a:latin typeface="Calibri" panose="020F0502020204030204" pitchFamily="34" charset="0"/>
                        </a:rPr>
                        <a:t>WRO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Mumbai &amp; Kokan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Priyad Tadkod</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9619497908</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ptadkod@nse.co.in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r h="660591">
                <a:tc>
                  <a:txBody>
                    <a:bodyPr/>
                    <a:lstStyle/>
                    <a:p>
                      <a:pPr algn="ctr" rtl="0" fontAlgn="ctr"/>
                      <a:r>
                        <a:rPr lang="en-US" sz="1400" b="0" i="0" u="none" strike="noStrike">
                          <a:solidFill>
                            <a:srgbClr val="000000"/>
                          </a:solidFill>
                          <a:effectLst/>
                          <a:latin typeface="Calibri" panose="020F0502020204030204" pitchFamily="34" charset="0"/>
                        </a:rPr>
                        <a:t>WRO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Pune, Western Maharashtra, Marathwada</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Bhavesh Chandra</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8527805292</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bchandra@nse.co.in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r h="337976">
                <a:tc>
                  <a:txBody>
                    <a:bodyPr/>
                    <a:lstStyle/>
                    <a:p>
                      <a:pPr algn="ctr" rtl="0" fontAlgn="ctr"/>
                      <a:r>
                        <a:rPr lang="en-US" sz="1400" b="0" i="0" u="none" strike="noStrike">
                          <a:solidFill>
                            <a:srgbClr val="000000"/>
                          </a:solidFill>
                          <a:effectLst/>
                          <a:latin typeface="Calibri" panose="020F0502020204030204" pitchFamily="34" charset="0"/>
                        </a:rPr>
                        <a:t>ARO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Ahmedabad</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Prashant Shah</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9041057072</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shahp@nse.co.in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r h="337976">
                <a:tc>
                  <a:txBody>
                    <a:bodyPr/>
                    <a:lstStyle/>
                    <a:p>
                      <a:pPr algn="ctr" rtl="0" fontAlgn="ctr"/>
                      <a:r>
                        <a:rPr lang="en-US" sz="1400" b="0" i="0" u="none" strike="noStrike">
                          <a:solidFill>
                            <a:srgbClr val="000000"/>
                          </a:solidFill>
                          <a:effectLst/>
                          <a:latin typeface="Calibri" panose="020F0502020204030204" pitchFamily="34" charset="0"/>
                        </a:rPr>
                        <a:t>KRO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Kolkata</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Ishita Banerjee</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9038704967</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ibanerjee@nse.co.in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r h="337976">
                <a:tc>
                  <a:txBody>
                    <a:bodyPr/>
                    <a:lstStyle/>
                    <a:p>
                      <a:pPr algn="ctr" rtl="0" fontAlgn="ctr"/>
                      <a:r>
                        <a:rPr lang="en-US" sz="1400" b="0" i="0" u="none" strike="noStrike">
                          <a:solidFill>
                            <a:srgbClr val="000000"/>
                          </a:solidFill>
                          <a:effectLst/>
                          <a:latin typeface="Calibri" panose="020F0502020204030204" pitchFamily="34" charset="0"/>
                        </a:rPr>
                        <a:t>DRO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Delhi &amp; rest of North</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Vikas Panwar</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9582230061</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hlinkClick r:id="rId2"/>
                        </a:rPr>
                        <a:t>vpanwar@nse.co.in</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r h="337976">
                <a:tc>
                  <a:txBody>
                    <a:bodyPr/>
                    <a:lstStyle/>
                    <a:p>
                      <a:pPr algn="ctr" rtl="0" fontAlgn="ctr"/>
                      <a:r>
                        <a:rPr lang="en-US" sz="1400" b="0" i="0" u="none" strike="noStrike">
                          <a:solidFill>
                            <a:srgbClr val="000000"/>
                          </a:solidFill>
                          <a:effectLst/>
                          <a:latin typeface="Calibri" panose="020F0502020204030204" pitchFamily="34" charset="0"/>
                        </a:rPr>
                        <a:t>DRO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Delhi &amp; rest of North</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Niladri Chatterjee</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9540014488</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nchatterjee@nse.co.in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r h="337976">
                <a:tc>
                  <a:txBody>
                    <a:bodyPr/>
                    <a:lstStyle/>
                    <a:p>
                      <a:pPr algn="ctr" rtl="0" fontAlgn="ctr"/>
                      <a:r>
                        <a:rPr lang="en-US" sz="1400" b="0" i="0" u="none" strike="noStrike">
                          <a:solidFill>
                            <a:srgbClr val="000000"/>
                          </a:solidFill>
                          <a:effectLst/>
                          <a:latin typeface="Calibri" panose="020F0502020204030204" pitchFamily="34" charset="0"/>
                        </a:rPr>
                        <a:t>CRO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Chennai , Kochi</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Rakesh Raman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9790912391</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rraman@nse.co.in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r h="337976">
                <a:tc>
                  <a:txBody>
                    <a:bodyPr/>
                    <a:lstStyle/>
                    <a:p>
                      <a:pPr algn="ctr" rtl="0" fontAlgn="ctr"/>
                      <a:r>
                        <a:rPr lang="en-US" sz="1400" b="0" i="0" u="none" strike="noStrike">
                          <a:solidFill>
                            <a:srgbClr val="000000"/>
                          </a:solidFill>
                          <a:effectLst/>
                          <a:latin typeface="Calibri" panose="020F0502020204030204" pitchFamily="34" charset="0"/>
                        </a:rPr>
                        <a:t>CRO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Hyderabad</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Kommanapally Kishore</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8019758961</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dirty="0">
                          <a:solidFill>
                            <a:srgbClr val="000000"/>
                          </a:solidFill>
                          <a:effectLst/>
                          <a:latin typeface="Calibri" panose="020F0502020204030204" pitchFamily="34" charset="0"/>
                        </a:rPr>
                        <a:t>kkishore@nse.co.in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r h="337976">
                <a:tc>
                  <a:txBody>
                    <a:bodyPr/>
                    <a:lstStyle/>
                    <a:p>
                      <a:pPr algn="ctr" rtl="0" fontAlgn="ctr"/>
                      <a:r>
                        <a:rPr lang="en-US" sz="1400" b="0" i="0" u="none" strike="noStrike">
                          <a:solidFill>
                            <a:srgbClr val="000000"/>
                          </a:solidFill>
                          <a:effectLst/>
                          <a:latin typeface="Calibri" panose="020F0502020204030204" pitchFamily="34" charset="0"/>
                        </a:rPr>
                        <a:t>CRO</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Bangalore</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b"/>
                      <a:r>
                        <a:rPr lang="en-US" sz="1400" b="0" i="0" u="none" strike="noStrike">
                          <a:solidFill>
                            <a:srgbClr val="000000"/>
                          </a:solidFill>
                          <a:effectLst/>
                          <a:latin typeface="Calibri" panose="020F0502020204030204" pitchFamily="34" charset="0"/>
                        </a:rPr>
                        <a:t>Prerna Malik</a:t>
                      </a:r>
                    </a:p>
                  </a:txBody>
                  <a:tcPr marL="9525" marR="9525" marT="9525"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rtl="0" fontAlgn="ctr"/>
                      <a:r>
                        <a:rPr lang="en-US" sz="1400" b="0" i="0" u="none" strike="noStrike">
                          <a:solidFill>
                            <a:srgbClr val="000000"/>
                          </a:solidFill>
                          <a:effectLst/>
                          <a:latin typeface="Calibri" panose="020F0502020204030204" pitchFamily="34" charset="0"/>
                        </a:rPr>
                        <a:t>7829487805</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c>
                  <a:txBody>
                    <a:bodyPr/>
                    <a:lstStyle/>
                    <a:p>
                      <a:pPr algn="ctr" fontAlgn="ctr"/>
                      <a:r>
                        <a:rPr lang="en-US" sz="1400" b="0" i="0" u="none" strike="noStrike" dirty="0">
                          <a:solidFill>
                            <a:srgbClr val="000000"/>
                          </a:solidFill>
                          <a:effectLst/>
                          <a:latin typeface="Calibri" panose="020F0502020204030204" pitchFamily="34" charset="0"/>
                        </a:rPr>
                        <a:t>pmalik@nse.co.in</a:t>
                      </a:r>
                    </a:p>
                  </a:txBody>
                  <a:tcPr marL="9525" marR="9525" marT="9525"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CE8"/>
                    </a:solidFill>
                  </a:tcPr>
                </a:tc>
              </a:tr>
            </a:tbl>
          </a:graphicData>
        </a:graphic>
      </p:graphicFrame>
    </p:spTree>
    <p:extLst>
      <p:ext uri="{BB962C8B-B14F-4D97-AF65-F5344CB8AC3E}">
        <p14:creationId xmlns:p14="http://schemas.microsoft.com/office/powerpoint/2010/main" val="468134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7039" y="286605"/>
            <a:ext cx="7950957" cy="545910"/>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IN" sz="3600" b="1" dirty="0" smtClean="0">
                <a:solidFill>
                  <a:schemeClr val="bg1"/>
                </a:solidFill>
                <a:latin typeface="IBM Plex Sans" panose="020B0503050000000000" pitchFamily="34" charset="0"/>
              </a:rPr>
              <a:t>Self-learning of various NMFII modules</a:t>
            </a:r>
            <a:endParaRPr lang="en-IN" sz="3600" b="1" dirty="0">
              <a:solidFill>
                <a:schemeClr val="bg1"/>
              </a:solidFill>
              <a:latin typeface="IBM Plex Sans" panose="020B0503050000000000" pitchFamily="34" charset="0"/>
            </a:endParaRPr>
          </a:p>
        </p:txBody>
      </p:sp>
      <p:sp>
        <p:nvSpPr>
          <p:cNvPr id="5" name="Rectangle 4"/>
          <p:cNvSpPr/>
          <p:nvPr/>
        </p:nvSpPr>
        <p:spPr>
          <a:xfrm>
            <a:off x="1555845" y="2579428"/>
            <a:ext cx="8825284" cy="1508105"/>
          </a:xfrm>
          <a:prstGeom prst="rect">
            <a:avLst/>
          </a:prstGeom>
        </p:spPr>
        <p:txBody>
          <a:bodyPr wrap="square">
            <a:spAutoFit/>
          </a:bodyPr>
          <a:lstStyle/>
          <a:p>
            <a:r>
              <a:rPr lang="en-IN" u="sng" dirty="0">
                <a:solidFill>
                  <a:srgbClr val="1F497D"/>
                </a:solidFill>
                <a:latin typeface="IBM Plex Sans" panose="020B0503050000000000" pitchFamily="34" charset="0"/>
                <a:ea typeface="Calibri" panose="020F0502020204030204" pitchFamily="34" charset="0"/>
                <a:cs typeface="Times New Roman" panose="02020603050405020304" pitchFamily="18" charset="0"/>
                <a:hlinkClick r:id="rId2"/>
              </a:rPr>
              <a:t>https://</a:t>
            </a:r>
            <a:r>
              <a:rPr lang="en-IN" u="sng" dirty="0" smtClean="0">
                <a:solidFill>
                  <a:srgbClr val="1F497D"/>
                </a:solidFill>
                <a:latin typeface="IBM Plex Sans" panose="020B0503050000000000" pitchFamily="34" charset="0"/>
                <a:ea typeface="Calibri" panose="020F0502020204030204" pitchFamily="34" charset="0"/>
                <a:cs typeface="Times New Roman" panose="02020603050405020304" pitchFamily="18" charset="0"/>
                <a:hlinkClick r:id="rId2"/>
              </a:rPr>
              <a:t>www.youtube.com/playlist?list=PLtBlDPlcswPUFQJJUnYZwuvbVVkBJ3Rf9</a:t>
            </a:r>
            <a:r>
              <a:rPr lang="en-IN" u="sng" dirty="0" smtClean="0">
                <a:solidFill>
                  <a:srgbClr val="1F497D"/>
                </a:solidFill>
                <a:latin typeface="IBM Plex Sans" panose="020B0503050000000000" pitchFamily="34" charset="0"/>
                <a:ea typeface="Calibri" panose="020F0502020204030204" pitchFamily="34" charset="0"/>
                <a:cs typeface="Times New Roman" panose="02020603050405020304" pitchFamily="18" charset="0"/>
              </a:rPr>
              <a:t> </a:t>
            </a:r>
          </a:p>
          <a:p>
            <a:endParaRPr lang="en-IN" u="sng" dirty="0">
              <a:solidFill>
                <a:srgbClr val="1F497D"/>
              </a:solidFill>
              <a:effectLst/>
              <a:latin typeface="IBM Plex Sans" panose="020B0503050000000000" pitchFamily="34" charset="0"/>
              <a:ea typeface="Calibri" panose="020F0502020204030204" pitchFamily="34" charset="0"/>
              <a:cs typeface="Times New Roman" panose="02020603050405020304" pitchFamily="18" charset="0"/>
            </a:endParaRPr>
          </a:p>
          <a:p>
            <a:endParaRPr lang="en-IN" u="sng" dirty="0" smtClean="0">
              <a:solidFill>
                <a:srgbClr val="1F497D"/>
              </a:solidFill>
              <a:latin typeface="IBM Plex Sans" panose="020B0503050000000000" pitchFamily="34" charset="0"/>
              <a:ea typeface="Calibri" panose="020F0502020204030204" pitchFamily="34" charset="0"/>
              <a:cs typeface="Times New Roman" panose="02020603050405020304" pitchFamily="18" charset="0"/>
            </a:endParaRPr>
          </a:p>
          <a:p>
            <a:endParaRPr lang="en-IN" u="sng" dirty="0">
              <a:solidFill>
                <a:srgbClr val="1F497D"/>
              </a:solidFill>
              <a:effectLst/>
              <a:latin typeface="IBM Plex Sans" panose="020B0503050000000000" pitchFamily="34" charset="0"/>
              <a:ea typeface="Calibri" panose="020F0502020204030204" pitchFamily="34" charset="0"/>
              <a:cs typeface="Times New Roman" panose="02020603050405020304" pitchFamily="18" charset="0"/>
            </a:endParaRPr>
          </a:p>
          <a:p>
            <a:r>
              <a:rPr lang="en-IN" sz="2000" dirty="0" smtClean="0">
                <a:latin typeface="IBM Plex Sans" panose="020B0503050000000000" pitchFamily="34" charset="0"/>
              </a:rPr>
              <a:t>	The </a:t>
            </a:r>
            <a:r>
              <a:rPr lang="en-IN" sz="2000" dirty="0">
                <a:latin typeface="IBM Plex Sans" panose="020B0503050000000000" pitchFamily="34" charset="0"/>
              </a:rPr>
              <a:t>same is embedded on login page of NSE NMF II </a:t>
            </a:r>
            <a:r>
              <a:rPr lang="en-IN" sz="2000" dirty="0" smtClean="0">
                <a:latin typeface="IBM Plex Sans" panose="020B0503050000000000" pitchFamily="34" charset="0"/>
              </a:rPr>
              <a:t>portal</a:t>
            </a:r>
            <a:endParaRPr lang="en-US" sz="2000" dirty="0">
              <a:latin typeface="IBM Plex Sans" panose="020B0503050000000000" pitchFamily="34" charset="0"/>
            </a:endParaRPr>
          </a:p>
        </p:txBody>
      </p:sp>
    </p:spTree>
    <p:extLst>
      <p:ext uri="{BB962C8B-B14F-4D97-AF65-F5344CB8AC3E}">
        <p14:creationId xmlns:p14="http://schemas.microsoft.com/office/powerpoint/2010/main" val="831655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10185" y="150125"/>
            <a:ext cx="9143999" cy="476672"/>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IN" sz="3200" b="1" dirty="0" smtClean="0">
                <a:solidFill>
                  <a:schemeClr val="bg1"/>
                </a:solidFill>
              </a:rPr>
              <a:t>Disclaimer</a:t>
            </a:r>
            <a:endParaRPr lang="en-IN" sz="3200" b="1" dirty="0">
              <a:solidFill>
                <a:schemeClr val="bg1"/>
              </a:solidFill>
            </a:endParaRPr>
          </a:p>
        </p:txBody>
      </p:sp>
      <p:sp>
        <p:nvSpPr>
          <p:cNvPr id="5" name="Content Placeholder 2"/>
          <p:cNvSpPr txBox="1">
            <a:spLocks/>
          </p:cNvSpPr>
          <p:nvPr/>
        </p:nvSpPr>
        <p:spPr>
          <a:xfrm>
            <a:off x="1310184" y="1163471"/>
            <a:ext cx="9143999" cy="51417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AU" sz="1600" b="1" u="sng" dirty="0" smtClean="0">
                <a:latin typeface="IBM Plex Sans" panose="020B0503050000000000" pitchFamily="34" charset="0"/>
              </a:rPr>
              <a:t>Disclaimer</a:t>
            </a:r>
            <a:endParaRPr lang="en-IN" sz="1600" dirty="0" smtClean="0">
              <a:latin typeface="IBM Plex Sans" panose="020B0503050000000000" pitchFamily="34" charset="0"/>
            </a:endParaRPr>
          </a:p>
          <a:p>
            <a:pPr marL="0" indent="0" algn="just">
              <a:buFont typeface="Arial" panose="020B0604020202020204" pitchFamily="34" charset="0"/>
              <a:buNone/>
            </a:pPr>
            <a:r>
              <a:rPr lang="en-AU" sz="1600" dirty="0" smtClean="0">
                <a:latin typeface="IBM Plex Sans" panose="020B0503050000000000" pitchFamily="34" charset="0"/>
              </a:rPr>
              <a:t> </a:t>
            </a:r>
          </a:p>
          <a:p>
            <a:pPr marL="0" indent="0" algn="just">
              <a:buFont typeface="Arial" panose="020B0604020202020204" pitchFamily="34" charset="0"/>
              <a:buNone/>
            </a:pPr>
            <a:endParaRPr lang="en-IN" sz="1600" dirty="0" smtClean="0">
              <a:latin typeface="IBM Plex Sans" panose="020B0503050000000000" pitchFamily="34" charset="0"/>
            </a:endParaRPr>
          </a:p>
          <a:p>
            <a:pPr marL="0" indent="0" algn="just">
              <a:buFont typeface="Arial" panose="020B0604020202020204" pitchFamily="34" charset="0"/>
              <a:buNone/>
            </a:pPr>
            <a:r>
              <a:rPr lang="en-US" sz="1600" i="1" dirty="0" smtClean="0">
                <a:latin typeface="IBM Plex Sans" panose="020B0503050000000000" pitchFamily="34" charset="0"/>
              </a:rPr>
              <a:t>“</a:t>
            </a:r>
            <a:r>
              <a:rPr lang="en-US" sz="1600" i="1" dirty="0" smtClean="0">
                <a:latin typeface="Gill Sans MT" panose="020B0502020104020203" pitchFamily="34" charset="0"/>
              </a:rPr>
              <a:t>The National Stock Exchange of India Limited is proposing, subject to receipt of requisite approvals, market conditions and other considerations, an initial public offer of its equity shares and has filed a Draft Red Herring Prospectus dated December 28, 2016 (“</a:t>
            </a:r>
            <a:r>
              <a:rPr lang="en-US" sz="1600" b="1" i="1" dirty="0" smtClean="0">
                <a:latin typeface="Gill Sans MT" panose="020B0502020104020203" pitchFamily="34" charset="0"/>
              </a:rPr>
              <a:t>DRHP</a:t>
            </a:r>
            <a:r>
              <a:rPr lang="en-US" sz="1600" i="1" dirty="0" smtClean="0">
                <a:latin typeface="Gill Sans MT" panose="020B0502020104020203" pitchFamily="34" charset="0"/>
              </a:rPr>
              <a:t>”) with the Securities and Exchange Board of India (“</a:t>
            </a:r>
            <a:r>
              <a:rPr lang="en-US" sz="1600" b="1" i="1" dirty="0" smtClean="0">
                <a:latin typeface="Gill Sans MT" panose="020B0502020104020203" pitchFamily="34" charset="0"/>
              </a:rPr>
              <a:t>SEBI</a:t>
            </a:r>
            <a:r>
              <a:rPr lang="en-US" sz="1600" i="1" dirty="0" smtClean="0">
                <a:latin typeface="Gill Sans MT" panose="020B0502020104020203" pitchFamily="34" charset="0"/>
              </a:rPr>
              <a:t>”). The DRHP is available on the websites of SEBI and the BSE Limited  at www.sebi.gov.in and www.bseindia.com, respectively and of the Managers, Citigroup Global Markets India Private Limited at http://www.online.citibank.co.in/rhtm/citigroupglobalscreen1.htm, </a:t>
            </a:r>
            <a:r>
              <a:rPr lang="en-AU" sz="1600" dirty="0" smtClean="0">
                <a:latin typeface="Gill Sans MT" panose="020B0502020104020203" pitchFamily="34" charset="0"/>
              </a:rPr>
              <a:t>JM Financial Institutional Securities Limited at www.jmfl.com, Kotak Mahindra Capital Company Limited at http://www.investmentbank.kotak.com, </a:t>
            </a:r>
            <a:r>
              <a:rPr lang="en-US" sz="1600" i="1" dirty="0" smtClean="0">
                <a:latin typeface="Gill Sans MT" panose="020B0502020104020203" pitchFamily="34" charset="0"/>
              </a:rPr>
              <a:t>Morgan Stanley India Company Private Limited at </a:t>
            </a:r>
            <a:r>
              <a:rPr lang="en-AU" sz="1600" dirty="0" smtClean="0">
                <a:latin typeface="Gill Sans MT" panose="020B0502020104020203" pitchFamily="34" charset="0"/>
              </a:rPr>
              <a:t>http://www.morganstanley.com/about-us/global-offices/india/, </a:t>
            </a:r>
            <a:r>
              <a:rPr lang="en-US" sz="1600" i="1" dirty="0" smtClean="0">
                <a:latin typeface="Gill Sans MT" panose="020B0502020104020203" pitchFamily="34" charset="0"/>
              </a:rPr>
              <a:t>HDFC Bank Limited at www.hdfcbank.com, ICICI Securities Limited at www.icicisecurities.com, IDFC Bank Limited at www.idfcbank.com and IIFL Holdings Limited at </a:t>
            </a:r>
            <a:r>
              <a:rPr lang="en-AU" sz="1600" dirty="0" smtClean="0">
                <a:latin typeface="Gill Sans MT" panose="020B0502020104020203" pitchFamily="34" charset="0"/>
              </a:rPr>
              <a:t>www.iiflcap.com</a:t>
            </a:r>
            <a:r>
              <a:rPr lang="en-US" sz="1600" i="1" dirty="0" smtClean="0">
                <a:latin typeface="Gill Sans MT" panose="020B0502020104020203" pitchFamily="34" charset="0"/>
              </a:rPr>
              <a:t>. Investors should not rely on the DRHP for making any investment decision, and should note that investment in equity shares involves a high degree of risk, and for details see the section titled “Risk Factors” in the red herring prospectus, when available. </a:t>
            </a:r>
            <a:endParaRPr lang="en-IN" sz="1600" dirty="0" smtClean="0">
              <a:latin typeface="Gill Sans MT" panose="020B0502020104020203" pitchFamily="34" charset="0"/>
            </a:endParaRPr>
          </a:p>
          <a:p>
            <a:pPr marL="0" indent="0" algn="just">
              <a:buFont typeface="Arial" panose="020B0604020202020204" pitchFamily="34" charset="0"/>
              <a:buNone/>
            </a:pPr>
            <a:r>
              <a:rPr lang="en-US" sz="1600" i="1" dirty="0" smtClean="0">
                <a:latin typeface="Gill Sans MT" panose="020B0502020104020203" pitchFamily="34" charset="0"/>
              </a:rPr>
              <a:t> </a:t>
            </a:r>
            <a:endParaRPr lang="en-IN" sz="1600" dirty="0" smtClean="0">
              <a:latin typeface="Gill Sans MT" panose="020B0502020104020203" pitchFamily="34" charset="0"/>
            </a:endParaRPr>
          </a:p>
          <a:p>
            <a:pPr marL="0" indent="0" algn="just">
              <a:buFont typeface="Arial" panose="020B0604020202020204" pitchFamily="34" charset="0"/>
              <a:buNone/>
            </a:pPr>
            <a:r>
              <a:rPr lang="en-US" sz="1600" i="1" dirty="0" smtClean="0">
                <a:latin typeface="Gill Sans MT" panose="020B0502020104020203" pitchFamily="34" charset="0"/>
              </a:rPr>
              <a:t> Any securities referred to herein have not been and will not be registered under the U.S. Securities Act of 1933, as amended (the “</a:t>
            </a:r>
            <a:r>
              <a:rPr lang="en-US" sz="1600" b="1" i="1" dirty="0" smtClean="0">
                <a:latin typeface="Gill Sans MT" panose="020B0502020104020203" pitchFamily="34" charset="0"/>
              </a:rPr>
              <a:t>Securities Act</a:t>
            </a:r>
            <a:r>
              <a:rPr lang="en-US" sz="1600" i="1" dirty="0" smtClean="0">
                <a:latin typeface="Gill Sans MT" panose="020B0502020104020203" pitchFamily="34" charset="0"/>
              </a:rPr>
              <a:t>”), and may not be offered or sold in the United States absent registration or an exemption from registration under the Securities Act. There is no intention to register any securities referred to herein in the United States or to make a public offering of the securities in the United States.”</a:t>
            </a:r>
            <a:endParaRPr lang="en-IN" sz="1600" dirty="0" smtClean="0">
              <a:latin typeface="Gill Sans MT" panose="020B0502020104020203" pitchFamily="34" charset="0"/>
            </a:endParaRPr>
          </a:p>
          <a:p>
            <a:pPr marL="0" indent="0" algn="just">
              <a:buFont typeface="Arial" panose="020B0604020202020204" pitchFamily="34" charset="0"/>
              <a:buNone/>
            </a:pPr>
            <a:endParaRPr lang="en-IN" dirty="0" smtClean="0">
              <a:latin typeface="IBM Plex Sans" panose="020B0503050000000000" pitchFamily="34" charset="0"/>
            </a:endParaRPr>
          </a:p>
          <a:p>
            <a:pPr algn="just"/>
            <a:endParaRPr lang="en-IN" dirty="0">
              <a:latin typeface="IBM Plex Sans" panose="020B0503050000000000" pitchFamily="34" charset="0"/>
            </a:endParaRPr>
          </a:p>
        </p:txBody>
      </p:sp>
    </p:spTree>
    <p:extLst>
      <p:ext uri="{BB962C8B-B14F-4D97-AF65-F5344CB8AC3E}">
        <p14:creationId xmlns:p14="http://schemas.microsoft.com/office/powerpoint/2010/main" val="4085484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345346" y="2413356"/>
            <a:ext cx="3206262" cy="830997"/>
          </a:xfrm>
          <a:prstGeom prst="rect">
            <a:avLst/>
          </a:prstGeom>
          <a:noFill/>
          <a:ln w="9525">
            <a:noFill/>
            <a:miter lim="800000"/>
            <a:headEnd/>
            <a:tailEnd/>
          </a:ln>
        </p:spPr>
        <p:txBody>
          <a:bodyPr wrap="none">
            <a:spAutoFit/>
          </a:bodyPr>
          <a:lstStyle/>
          <a:p>
            <a:pPr>
              <a:defRPr/>
            </a:pPr>
            <a:r>
              <a:rPr lang="en-US" sz="4800" b="1" dirty="0">
                <a:ln w="0"/>
                <a:solidFill>
                  <a:srgbClr val="342A66"/>
                </a:solidFill>
                <a:latin typeface="IBM Plex Sans" panose="020B0503050000000000" pitchFamily="34" charset="0"/>
              </a:rPr>
              <a:t>Thank You</a:t>
            </a:r>
          </a:p>
        </p:txBody>
      </p:sp>
    </p:spTree>
    <p:extLst>
      <p:ext uri="{BB962C8B-B14F-4D97-AF65-F5344CB8AC3E}">
        <p14:creationId xmlns:p14="http://schemas.microsoft.com/office/powerpoint/2010/main" val="89114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29561" y="94745"/>
            <a:ext cx="7001302" cy="45076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smtClean="0">
                <a:ln w="0"/>
                <a:solidFill>
                  <a:schemeClr val="bg1"/>
                </a:solidFill>
                <a:effectLst>
                  <a:outerShdw blurRad="38100" dist="19050" dir="2700000" algn="tl" rotWithShape="0">
                    <a:schemeClr val="dk1">
                      <a:alpha val="40000"/>
                    </a:schemeClr>
                  </a:outerShdw>
                </a:effectLst>
                <a:latin typeface="IBM Plex Sans" panose="020B0503050000000000" pitchFamily="34" charset="0"/>
              </a:rPr>
              <a:t>Unparalleled Value Discovery</a:t>
            </a:r>
            <a:endParaRPr lang="en-US" sz="3200" b="1" dirty="0">
              <a:ln w="0"/>
              <a:solidFill>
                <a:schemeClr val="bg1"/>
              </a:solidFill>
              <a:effectLst>
                <a:outerShdw blurRad="38100" dist="19050" dir="2700000" algn="tl" rotWithShape="0">
                  <a:schemeClr val="dk1">
                    <a:alpha val="40000"/>
                  </a:schemeClr>
                </a:outerShdw>
              </a:effectLst>
              <a:latin typeface="IBM Plex Sans" panose="020B0503050000000000" pitchFamily="34" charset="0"/>
            </a:endParaRPr>
          </a:p>
        </p:txBody>
      </p:sp>
      <p:sp>
        <p:nvSpPr>
          <p:cNvPr id="6" name="Rectangle 5"/>
          <p:cNvSpPr/>
          <p:nvPr/>
        </p:nvSpPr>
        <p:spPr>
          <a:xfrm>
            <a:off x="354842" y="773470"/>
            <a:ext cx="4127114" cy="23245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n-IN" sz="1600" dirty="0" smtClean="0">
                <a:solidFill>
                  <a:schemeClr val="tx1"/>
                </a:solidFill>
              </a:rPr>
              <a:t>Execution of non demat transactions in  digital mode</a:t>
            </a:r>
          </a:p>
          <a:p>
            <a:pPr marL="285750" indent="-285750">
              <a:buFont typeface="Arial" panose="020B0604020202020204" pitchFamily="34" charset="0"/>
              <a:buChar char="•"/>
            </a:pPr>
            <a:r>
              <a:rPr lang="en-IN" sz="1600" dirty="0" smtClean="0">
                <a:solidFill>
                  <a:schemeClr val="tx1"/>
                </a:solidFill>
              </a:rPr>
              <a:t>Nil infrastructure / transaction cost </a:t>
            </a:r>
          </a:p>
          <a:p>
            <a:pPr marL="285750" indent="-285750">
              <a:buFont typeface="Arial" panose="020B0604020202020204" pitchFamily="34" charset="0"/>
              <a:buChar char="•"/>
            </a:pPr>
            <a:r>
              <a:rPr lang="en-IN" sz="1600" dirty="0" smtClean="0">
                <a:solidFill>
                  <a:schemeClr val="tx1"/>
                </a:solidFill>
              </a:rPr>
              <a:t>Elimination of geographical  barriers  to cater to a client</a:t>
            </a:r>
          </a:p>
          <a:p>
            <a:pPr marL="285750" indent="-285750">
              <a:buFont typeface="Arial" panose="020B0604020202020204" pitchFamily="34" charset="0"/>
              <a:buChar char="•"/>
            </a:pPr>
            <a:r>
              <a:rPr lang="en-IN" sz="1600" dirty="0" smtClean="0">
                <a:solidFill>
                  <a:schemeClr val="tx1"/>
                </a:solidFill>
              </a:rPr>
              <a:t>Mobile application – transact on the go</a:t>
            </a:r>
          </a:p>
        </p:txBody>
      </p:sp>
      <p:sp>
        <p:nvSpPr>
          <p:cNvPr id="7" name="Rectangle 6"/>
          <p:cNvSpPr/>
          <p:nvPr/>
        </p:nvSpPr>
        <p:spPr>
          <a:xfrm>
            <a:off x="6893444" y="773470"/>
            <a:ext cx="4570676" cy="23245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endParaRPr lang="en-IN" sz="1400" dirty="0" smtClean="0">
              <a:latin typeface="IBM Plex Sans" panose="020B0503050000000000" pitchFamily="34" charset="0"/>
            </a:endParaRPr>
          </a:p>
          <a:p>
            <a:pPr marL="285750" indent="-285750">
              <a:buFont typeface="Arial" panose="020B0604020202020204" pitchFamily="34" charset="0"/>
              <a:buChar char="•"/>
            </a:pPr>
            <a:endParaRPr lang="en-IN" sz="1400" dirty="0">
              <a:latin typeface="IBM Plex Sans" panose="020B0503050000000000" pitchFamily="34" charset="0"/>
            </a:endParaRPr>
          </a:p>
          <a:p>
            <a:pPr marL="285750" indent="-285750">
              <a:buFont typeface="Arial" panose="020B0604020202020204" pitchFamily="34" charset="0"/>
              <a:buChar char="•"/>
            </a:pPr>
            <a:endParaRPr lang="en-IN" sz="1400" dirty="0" smtClean="0"/>
          </a:p>
          <a:p>
            <a:pPr marL="285750" indent="-285750">
              <a:buFont typeface="Arial" panose="020B0604020202020204" pitchFamily="34" charset="0"/>
              <a:buChar char="•"/>
            </a:pPr>
            <a:r>
              <a:rPr lang="en-IN" sz="1600" dirty="0" smtClean="0">
                <a:solidFill>
                  <a:schemeClr val="tx1"/>
                </a:solidFill>
              </a:rPr>
              <a:t>Electronic feeds for transactions</a:t>
            </a:r>
          </a:p>
          <a:p>
            <a:pPr marL="285750" indent="-285750">
              <a:buFont typeface="Arial" panose="020B0604020202020204" pitchFamily="34" charset="0"/>
              <a:buChar char="•"/>
            </a:pPr>
            <a:r>
              <a:rPr lang="en-IN" sz="1600" dirty="0" smtClean="0">
                <a:solidFill>
                  <a:schemeClr val="tx1"/>
                </a:solidFill>
              </a:rPr>
              <a:t>Cost and time saving  - elimination of paper – no </a:t>
            </a:r>
            <a:r>
              <a:rPr lang="en-IN" sz="1600" dirty="0">
                <a:solidFill>
                  <a:schemeClr val="tx1"/>
                </a:solidFill>
              </a:rPr>
              <a:t>storage</a:t>
            </a:r>
            <a:r>
              <a:rPr lang="en-IN" sz="1600" dirty="0" smtClean="0">
                <a:solidFill>
                  <a:schemeClr val="tx1"/>
                </a:solidFill>
              </a:rPr>
              <a:t> cost and processing time</a:t>
            </a:r>
          </a:p>
          <a:p>
            <a:pPr marL="285750" indent="-285750">
              <a:buFont typeface="Arial" panose="020B0604020202020204" pitchFamily="34" charset="0"/>
              <a:buChar char="•"/>
            </a:pPr>
            <a:r>
              <a:rPr lang="en-IN" sz="1600" dirty="0" smtClean="0">
                <a:solidFill>
                  <a:schemeClr val="tx1"/>
                </a:solidFill>
              </a:rPr>
              <a:t>Exchange is doing all preliminary checks and balances at their end</a:t>
            </a:r>
          </a:p>
          <a:p>
            <a:pPr marL="285750" indent="-285750">
              <a:buFont typeface="Arial" panose="020B0604020202020204" pitchFamily="34" charset="0"/>
              <a:buChar char="•"/>
            </a:pPr>
            <a:r>
              <a:rPr lang="en-IN" sz="1600" dirty="0" smtClean="0">
                <a:solidFill>
                  <a:schemeClr val="tx1"/>
                </a:solidFill>
              </a:rPr>
              <a:t>Exchange </a:t>
            </a:r>
            <a:r>
              <a:rPr lang="en-IN" sz="1600" dirty="0">
                <a:solidFill>
                  <a:schemeClr val="tx1"/>
                </a:solidFill>
              </a:rPr>
              <a:t> </a:t>
            </a:r>
            <a:r>
              <a:rPr lang="en-IN" sz="1600" dirty="0" smtClean="0">
                <a:solidFill>
                  <a:schemeClr val="tx1"/>
                </a:solidFill>
              </a:rPr>
              <a:t>has developed RIA platform for direct transactions also</a:t>
            </a:r>
          </a:p>
          <a:p>
            <a:pPr marL="285750" indent="-285750">
              <a:buFont typeface="Arial" panose="020B0604020202020204" pitchFamily="34" charset="0"/>
              <a:buChar char="•"/>
            </a:pPr>
            <a:endParaRPr lang="en-IN" sz="1400" dirty="0" smtClean="0">
              <a:latin typeface="IBM Plex Sans" panose="020B0503050000000000" pitchFamily="34" charset="0"/>
            </a:endParaRPr>
          </a:p>
          <a:p>
            <a:pPr marL="285750" indent="-285750">
              <a:buFont typeface="Arial" panose="020B0604020202020204" pitchFamily="34" charset="0"/>
              <a:buChar char="•"/>
            </a:pPr>
            <a:endParaRPr lang="en-IN" sz="1400" dirty="0">
              <a:latin typeface="IBM Plex Sans" panose="020B0503050000000000" pitchFamily="34" charset="0"/>
            </a:endParaRPr>
          </a:p>
        </p:txBody>
      </p:sp>
      <p:sp>
        <p:nvSpPr>
          <p:cNvPr id="8" name="Oval 7"/>
          <p:cNvSpPr/>
          <p:nvPr/>
        </p:nvSpPr>
        <p:spPr>
          <a:xfrm>
            <a:off x="4262719" y="2692307"/>
            <a:ext cx="2846231" cy="1676493"/>
          </a:xfrm>
          <a:prstGeom prst="ellipse">
            <a:avLst/>
          </a:prstGeom>
          <a:solidFill>
            <a:schemeClr val="accent3">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300" dirty="0" smtClean="0">
                <a:ln w="0"/>
                <a:solidFill>
                  <a:schemeClr val="accent1"/>
                </a:solidFill>
                <a:effectLst>
                  <a:outerShdw blurRad="38100" dist="25400" dir="5400000" algn="ctr" rotWithShape="0">
                    <a:srgbClr val="6E747A">
                      <a:alpha val="43000"/>
                    </a:srgbClr>
                  </a:outerShdw>
                </a:effectLst>
              </a:rPr>
              <a:t>Value For Stakeholders</a:t>
            </a:r>
            <a:endParaRPr lang="en-IN" sz="230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354842" y="4002621"/>
            <a:ext cx="4127114" cy="21357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n-IN" sz="1600" dirty="0" smtClean="0">
                <a:solidFill>
                  <a:schemeClr val="tx1"/>
                </a:solidFill>
              </a:rPr>
              <a:t>Single cheque for multiple transactions</a:t>
            </a:r>
          </a:p>
          <a:p>
            <a:pPr marL="285750" indent="-285750">
              <a:buFont typeface="Arial" panose="020B0604020202020204" pitchFamily="34" charset="0"/>
              <a:buChar char="•"/>
            </a:pPr>
            <a:r>
              <a:rPr lang="en-IN" sz="1600" dirty="0" smtClean="0">
                <a:solidFill>
                  <a:schemeClr val="tx1"/>
                </a:solidFill>
              </a:rPr>
              <a:t>Consolidated view of investments </a:t>
            </a:r>
          </a:p>
          <a:p>
            <a:pPr marL="285750" indent="-285750">
              <a:buFont typeface="Arial" panose="020B0604020202020204" pitchFamily="34" charset="0"/>
              <a:buChar char="•"/>
            </a:pPr>
            <a:r>
              <a:rPr lang="en-IN" sz="1600" dirty="0" smtClean="0">
                <a:solidFill>
                  <a:schemeClr val="tx1"/>
                </a:solidFill>
              </a:rPr>
              <a:t>Complete track of your investment activity – email and SMS  from Exchange for all your transactions  </a:t>
            </a:r>
          </a:p>
          <a:p>
            <a:pPr marL="285750" indent="-285750">
              <a:buFont typeface="Arial" panose="020B0604020202020204" pitchFamily="34" charset="0"/>
              <a:buChar char="•"/>
            </a:pPr>
            <a:endParaRPr lang="en-IN" sz="1400" dirty="0">
              <a:latin typeface="IBM Plex Sans" panose="020B0503050000000000" pitchFamily="34" charset="0"/>
            </a:endParaRPr>
          </a:p>
        </p:txBody>
      </p:sp>
      <p:sp>
        <p:nvSpPr>
          <p:cNvPr id="10" name="Rectangle 9"/>
          <p:cNvSpPr/>
          <p:nvPr/>
        </p:nvSpPr>
        <p:spPr>
          <a:xfrm>
            <a:off x="6897176" y="4004731"/>
            <a:ext cx="4566944" cy="2133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endParaRPr lang="en-IN" sz="1400" dirty="0" smtClean="0">
              <a:latin typeface="IBM Plex Sans" panose="020B0503050000000000" pitchFamily="34" charset="0"/>
            </a:endParaRPr>
          </a:p>
          <a:p>
            <a:pPr marL="285750" indent="-285750">
              <a:buFont typeface="Arial" panose="020B0604020202020204" pitchFamily="34" charset="0"/>
              <a:buChar char="•"/>
            </a:pPr>
            <a:r>
              <a:rPr lang="en-IN" sz="1600" dirty="0" smtClean="0">
                <a:solidFill>
                  <a:schemeClr val="tx1"/>
                </a:solidFill>
              </a:rPr>
              <a:t>Standardisation of industry practices</a:t>
            </a:r>
          </a:p>
          <a:p>
            <a:pPr marL="285750" indent="-285750">
              <a:buFont typeface="Arial" panose="020B0604020202020204" pitchFamily="34" charset="0"/>
              <a:buChar char="•"/>
            </a:pPr>
            <a:r>
              <a:rPr lang="en-IN" sz="1600" dirty="0" smtClean="0">
                <a:solidFill>
                  <a:schemeClr val="tx1"/>
                </a:solidFill>
              </a:rPr>
              <a:t>Transformation to digital transactions – increased transparency </a:t>
            </a:r>
          </a:p>
          <a:p>
            <a:pPr marL="285750" indent="-285750">
              <a:buFont typeface="Arial" panose="020B0604020202020204" pitchFamily="34" charset="0"/>
              <a:buChar char="•"/>
            </a:pPr>
            <a:r>
              <a:rPr lang="en-IN" sz="1600" dirty="0" smtClean="0">
                <a:solidFill>
                  <a:schemeClr val="tx1"/>
                </a:solidFill>
              </a:rPr>
              <a:t>Consolidation of Folios</a:t>
            </a:r>
          </a:p>
          <a:p>
            <a:pPr marL="285750" indent="-285750">
              <a:buFont typeface="Arial" panose="020B0604020202020204" pitchFamily="34" charset="0"/>
              <a:buChar char="•"/>
            </a:pPr>
            <a:r>
              <a:rPr lang="en-IN" sz="1600" dirty="0" smtClean="0">
                <a:solidFill>
                  <a:schemeClr val="tx1"/>
                </a:solidFill>
              </a:rPr>
              <a:t>Increased capacity to handle volumes – particularly SIPs</a:t>
            </a:r>
          </a:p>
          <a:p>
            <a:pPr marL="285750" indent="-285750">
              <a:buFont typeface="Arial" panose="020B0604020202020204" pitchFamily="34" charset="0"/>
              <a:buChar char="•"/>
            </a:pPr>
            <a:r>
              <a:rPr lang="en-IN" sz="1600" dirty="0" smtClean="0">
                <a:solidFill>
                  <a:schemeClr val="tx1"/>
                </a:solidFill>
              </a:rPr>
              <a:t>Increase in inflows – due to ease of transaction</a:t>
            </a:r>
          </a:p>
          <a:p>
            <a:pPr marL="285750" indent="-285750">
              <a:buFont typeface="Arial" panose="020B0604020202020204" pitchFamily="34" charset="0"/>
              <a:buChar char="•"/>
            </a:pPr>
            <a:endParaRPr lang="en-IN" sz="1400" dirty="0" smtClean="0">
              <a:solidFill>
                <a:schemeClr val="tx1"/>
              </a:solidFill>
              <a:latin typeface="IBM Plex Sans" panose="020B0503050000000000" pitchFamily="34" charset="0"/>
            </a:endParaRPr>
          </a:p>
          <a:p>
            <a:pPr marL="285750" indent="-285750">
              <a:buFont typeface="Arial" panose="020B0604020202020204" pitchFamily="34" charset="0"/>
              <a:buChar char="•"/>
            </a:pPr>
            <a:endParaRPr lang="en-IN" sz="1400" dirty="0">
              <a:solidFill>
                <a:schemeClr val="tx1"/>
              </a:solidFill>
              <a:latin typeface="IBM Plex Sans" panose="020B0503050000000000" pitchFamily="34" charset="0"/>
            </a:endParaRPr>
          </a:p>
        </p:txBody>
      </p:sp>
    </p:spTree>
    <p:extLst>
      <p:ext uri="{BB962C8B-B14F-4D97-AF65-F5344CB8AC3E}">
        <p14:creationId xmlns:p14="http://schemas.microsoft.com/office/powerpoint/2010/main" val="3441375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8048" y="109630"/>
            <a:ext cx="8980227" cy="412797"/>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IN" sz="2800" b="1" dirty="0" smtClean="0">
                <a:solidFill>
                  <a:schemeClr val="bg1"/>
                </a:solidFill>
                <a:latin typeface="IBM Plex Sans" panose="020B0503050000000000" pitchFamily="34" charset="0"/>
              </a:rPr>
              <a:t>NMFII Growth Through Digitisation</a:t>
            </a:r>
            <a:endParaRPr lang="en-IN" sz="2800" b="1" dirty="0">
              <a:solidFill>
                <a:schemeClr val="bg1"/>
              </a:solidFill>
              <a:latin typeface="IBM Plex Sans" panose="020B0503050000000000" pitchFamily="34" charset="0"/>
            </a:endParaRPr>
          </a:p>
        </p:txBody>
      </p:sp>
      <p:sp>
        <p:nvSpPr>
          <p:cNvPr id="8" name="Content Placeholder 2"/>
          <p:cNvSpPr txBox="1">
            <a:spLocks noGrp="1"/>
          </p:cNvSpPr>
          <p:nvPr>
            <p:ph sz="quarter" idx="16"/>
          </p:nvPr>
        </p:nvSpPr>
        <p:spPr>
          <a:xfrm>
            <a:off x="487363" y="656246"/>
            <a:ext cx="10980387" cy="5891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200" b="1" i="0" u="none" strike="noStrike" kern="1200" cap="none" spc="0" normalizeH="0" baseline="0" noProof="0" dirty="0" smtClean="0">
                <a:ln>
                  <a:noFill/>
                </a:ln>
                <a:solidFill>
                  <a:sysClr val="windowText" lastClr="000000"/>
                </a:solidFill>
                <a:effectLst/>
                <a:uLnTx/>
                <a:uFillTx/>
              </a:rPr>
              <a:t>Transforming to paperless experience</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ysClr val="windowText" lastClr="000000"/>
                </a:solidFill>
                <a:effectLst/>
                <a:uLnTx/>
                <a:uFillTx/>
              </a:rPr>
              <a:t>The entire transaction chain from receiving money to investment to redemption can be easily completed on digital platforms without any physical or on-paper requirements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ysClr val="windowText" lastClr="000000"/>
                </a:solidFill>
                <a:effectLst/>
                <a:uLnTx/>
                <a:uFillTx/>
              </a:rPr>
              <a:t>Enables instant verification and substantial cost reduction by eliminating paper-based movement and storage</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200" b="1" i="0" u="none" strike="noStrike" kern="1200" cap="none" spc="0" normalizeH="0" baseline="0" noProof="0" dirty="0" smtClean="0">
                <a:ln>
                  <a:noFill/>
                </a:ln>
                <a:solidFill>
                  <a:sysClr val="windowText" lastClr="000000"/>
                </a:solidFill>
                <a:effectLst/>
                <a:uLnTx/>
                <a:uFillTx/>
              </a:rPr>
              <a:t>Efficient easy real-time process</a:t>
            </a:r>
          </a:p>
          <a:p>
            <a:pPr algn="just">
              <a:defRPr/>
            </a:pPr>
            <a:r>
              <a:rPr lang="en-US" sz="1200" dirty="0">
                <a:solidFill>
                  <a:sysClr val="windowText" lastClr="000000"/>
                </a:solidFill>
              </a:rPr>
              <a:t>NMFII has processed more than </a:t>
            </a:r>
            <a:r>
              <a:rPr lang="en-US" sz="1200" b="1" dirty="0" smtClean="0">
                <a:solidFill>
                  <a:srgbClr val="0000CC"/>
                </a:solidFill>
              </a:rPr>
              <a:t>2,07,381 </a:t>
            </a:r>
            <a:r>
              <a:rPr lang="en-US" sz="1200" b="1" dirty="0">
                <a:solidFill>
                  <a:srgbClr val="0000CC"/>
                </a:solidFill>
              </a:rPr>
              <a:t>orders </a:t>
            </a:r>
            <a:r>
              <a:rPr lang="en-US" sz="1200" dirty="0">
                <a:solidFill>
                  <a:sysClr val="windowText" lastClr="000000"/>
                </a:solidFill>
              </a:rPr>
              <a:t>on </a:t>
            </a:r>
            <a:r>
              <a:rPr lang="en-US" sz="1200" dirty="0" smtClean="0">
                <a:solidFill>
                  <a:sysClr val="windowText" lastClr="000000"/>
                </a:solidFill>
              </a:rPr>
              <a:t>11</a:t>
            </a:r>
            <a:r>
              <a:rPr lang="en-US" sz="1200" baseline="30000" dirty="0" smtClean="0">
                <a:solidFill>
                  <a:sysClr val="windowText" lastClr="000000"/>
                </a:solidFill>
              </a:rPr>
              <a:t>th</a:t>
            </a:r>
            <a:r>
              <a:rPr lang="en-US" sz="1200" dirty="0" smtClean="0">
                <a:solidFill>
                  <a:sysClr val="windowText" lastClr="000000"/>
                </a:solidFill>
              </a:rPr>
              <a:t> March 2019 </a:t>
            </a:r>
            <a:r>
              <a:rPr lang="en-US" sz="1200" dirty="0">
                <a:solidFill>
                  <a:sysClr val="windowText" lastClr="000000"/>
                </a:solidFill>
              </a:rPr>
              <a:t>and YTD progress is stated in table below:</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1200" b="0" i="0" u="none" strike="noStrike" kern="1200" cap="none" spc="0" normalizeH="0" baseline="0" noProof="0" dirty="0" smtClean="0">
              <a:ln>
                <a:noFill/>
              </a:ln>
              <a:solidFill>
                <a:sysClr val="windowText" lastClr="000000"/>
              </a:solidFill>
              <a:effectLst/>
              <a:uLnTx/>
              <a:uFillTx/>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ysClr val="windowText" lastClr="000000"/>
              </a:solidFill>
              <a:effectLst/>
              <a:uLnTx/>
              <a:uFillTx/>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ysClr val="windowText" lastClr="000000"/>
              </a:solidFill>
              <a:effectLst/>
              <a:uLnTx/>
              <a:uFillTx/>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1600" b="1" i="0" u="none" strike="noStrike" kern="1200" cap="none" spc="0" normalizeH="0" baseline="0" noProof="0" dirty="0" smtClean="0">
              <a:ln>
                <a:noFill/>
              </a:ln>
              <a:solidFill>
                <a:sysClr val="windowText" lastClr="000000"/>
              </a:solidFill>
              <a:effectLst/>
              <a:uLnTx/>
              <a:uFillTx/>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200" b="1" i="0" u="none" strike="noStrike" kern="1200" cap="none" spc="0" normalizeH="0" baseline="0" noProof="0" dirty="0" smtClean="0">
              <a:ln>
                <a:noFill/>
              </a:ln>
              <a:solidFill>
                <a:sysClr val="windowText" lastClr="000000"/>
              </a:solidFill>
              <a:effectLst/>
              <a:uLnTx/>
              <a:uFillTx/>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200" b="1" dirty="0">
              <a:solidFill>
                <a:sysClr val="windowText" lastClr="000000"/>
              </a:solidFill>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200" b="1" i="0" u="none" strike="noStrike" kern="1200" cap="none" spc="0" normalizeH="0" baseline="0" noProof="0" dirty="0" smtClean="0">
              <a:ln>
                <a:noFill/>
              </a:ln>
              <a:solidFill>
                <a:sysClr val="windowText" lastClr="000000"/>
              </a:solidFill>
              <a:effectLst/>
              <a:uLnTx/>
              <a:uFillTx/>
            </a:endParaRPr>
          </a:p>
          <a:p>
            <a:pPr lvl="0" algn="just">
              <a:buFont typeface="Wingdings" panose="05000000000000000000" pitchFamily="2" charset="2"/>
              <a:buChar char="ü"/>
              <a:defRPr/>
            </a:pPr>
            <a:endParaRPr kumimoji="0" lang="en-US" sz="1200" b="1" i="0" u="none" strike="noStrike" kern="1200" cap="none" spc="0" normalizeH="0" baseline="0" noProof="0" dirty="0" smtClean="0">
              <a:ln>
                <a:noFill/>
              </a:ln>
              <a:solidFill>
                <a:sysClr val="windowText" lastClr="000000"/>
              </a:solidFill>
              <a:effectLst/>
              <a:uLnTx/>
              <a:uFillTx/>
            </a:endParaRPr>
          </a:p>
          <a:p>
            <a:pPr lvl="0" algn="just">
              <a:buFont typeface="Wingdings" panose="05000000000000000000" pitchFamily="2" charset="2"/>
              <a:buChar char="ü"/>
              <a:defRPr/>
            </a:pPr>
            <a:r>
              <a:rPr kumimoji="0" lang="en-US" sz="1200" b="1" i="0" u="none" strike="noStrike" kern="1200" cap="none" spc="0" normalizeH="0" baseline="0" noProof="0" dirty="0" smtClean="0">
                <a:ln>
                  <a:noFill/>
                </a:ln>
                <a:solidFill>
                  <a:sysClr val="windowText" lastClr="000000"/>
                </a:solidFill>
                <a:effectLst/>
                <a:uLnTx/>
                <a:uFillTx/>
              </a:rPr>
              <a:t>Beyond </a:t>
            </a:r>
            <a:r>
              <a:rPr kumimoji="0" lang="en-US" sz="1200" b="1" i="0" u="none" strike="noStrike" kern="1200" cap="none" spc="0" normalizeH="0" baseline="0" noProof="0" dirty="0" smtClean="0">
                <a:ln>
                  <a:noFill/>
                </a:ln>
                <a:solidFill>
                  <a:sysClr val="windowText" lastClr="000000"/>
                </a:solidFill>
                <a:effectLst/>
                <a:uLnTx/>
                <a:uFillTx/>
              </a:rPr>
              <a:t>transactions: Enhancing the distributor experience - </a:t>
            </a:r>
            <a:r>
              <a:rPr lang="en-US" sz="1200" b="1" dirty="0">
                <a:solidFill>
                  <a:sysClr val="windowText" lastClr="000000"/>
                </a:solidFill>
              </a:rPr>
              <a:t>Extract of CAFÉ MUTUAL ARTICLE </a:t>
            </a:r>
            <a:endParaRPr lang="en-US" sz="1200" b="1" dirty="0" smtClean="0">
              <a:solidFill>
                <a:sysClr val="windowText" lastClr="000000"/>
              </a:solidFil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ysClr val="windowText" lastClr="000000"/>
                </a:solidFill>
                <a:effectLst/>
                <a:uLnTx/>
                <a:uFillTx/>
              </a:rPr>
              <a:t>Besides facilitating transactional ease, technological advancements have been instrumental in creating efficiencies for distributors, which has made evident by </a:t>
            </a:r>
            <a:r>
              <a:rPr lang="en-US" sz="1200" dirty="0" smtClean="0">
                <a:solidFill>
                  <a:sysClr val="windowText" lastClr="000000"/>
                </a:solidFill>
              </a:rPr>
              <a:t>following MFDs / Members: </a:t>
            </a:r>
            <a:endParaRPr kumimoji="0" lang="en-US" sz="1200" b="0" i="0" u="none" strike="noStrike" kern="1200" cap="none" spc="0" normalizeH="0" baseline="0" noProof="0" dirty="0" smtClean="0">
              <a:ln>
                <a:noFill/>
              </a:ln>
              <a:solidFill>
                <a:sysClr val="windowText" lastClr="000000"/>
              </a:solidFill>
              <a:effectLst/>
              <a:uLnTx/>
              <a:uFillTx/>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IN" sz="1200" b="0" i="0" u="none" strike="noStrike" kern="1200" cap="none" spc="0" normalizeH="0" baseline="0" noProof="0" dirty="0">
              <a:ln>
                <a:noFill/>
              </a:ln>
              <a:solidFill>
                <a:sysClr val="windowText" lastClr="000000"/>
              </a:solidFill>
              <a:effectLst/>
              <a:uLnTx/>
              <a:uFillTx/>
            </a:endParaRPr>
          </a:p>
        </p:txBody>
      </p:sp>
      <p:graphicFrame>
        <p:nvGraphicFramePr>
          <p:cNvPr id="4" name="Table 3"/>
          <p:cNvGraphicFramePr>
            <a:graphicFrameLocks noGrp="1"/>
          </p:cNvGraphicFramePr>
          <p:nvPr>
            <p:extLst>
              <p:ext uri="{D42A27DB-BD31-4B8C-83A1-F6EECF244321}">
                <p14:modId xmlns:p14="http://schemas.microsoft.com/office/powerpoint/2010/main" val="2658155207"/>
              </p:ext>
            </p:extLst>
          </p:nvPr>
        </p:nvGraphicFramePr>
        <p:xfrm>
          <a:off x="928048" y="2314222"/>
          <a:ext cx="8836843" cy="2048348"/>
        </p:xfrm>
        <a:graphic>
          <a:graphicData uri="http://schemas.openxmlformats.org/drawingml/2006/table">
            <a:tbl>
              <a:tblPr>
                <a:tableStyleId>{00A15C55-8517-42AA-B614-E9B94910E393}</a:tableStyleId>
              </a:tblPr>
              <a:tblGrid>
                <a:gridCol w="2198976"/>
                <a:gridCol w="2009422"/>
                <a:gridCol w="1490134"/>
                <a:gridCol w="1478844"/>
                <a:gridCol w="1659467"/>
              </a:tblGrid>
              <a:tr h="301238">
                <a:tc>
                  <a:txBody>
                    <a:bodyPr/>
                    <a:lstStyle/>
                    <a:p>
                      <a:pPr algn="ctr" fontAlgn="ctr"/>
                      <a:r>
                        <a:rPr lang="en-US" sz="1200" b="1" u="none" strike="noStrike" dirty="0">
                          <a:effectLst/>
                        </a:rPr>
                        <a:t>Period</a:t>
                      </a:r>
                      <a:endParaRPr lang="en-US" sz="12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200" b="1" u="none" strike="noStrike" dirty="0">
                          <a:effectLst/>
                        </a:rPr>
                        <a:t> Nos. of Transactions </a:t>
                      </a:r>
                      <a:endParaRPr lang="en-US" sz="12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200" b="1" u="none" strike="noStrike" dirty="0">
                          <a:effectLst/>
                        </a:rPr>
                        <a:t>Volume (Cr.)</a:t>
                      </a:r>
                      <a:endParaRPr lang="en-US" sz="12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200" b="1" u="none" strike="noStrike" dirty="0">
                          <a:effectLst/>
                        </a:rPr>
                        <a:t> Avg. Daily Transaction Nos * </a:t>
                      </a:r>
                      <a:endParaRPr lang="en-US" sz="12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200" b="1" u="none" strike="noStrike" dirty="0">
                          <a:effectLst/>
                        </a:rPr>
                        <a:t>Avg. Daily Volume (Cr.) *</a:t>
                      </a:r>
                      <a:endParaRPr lang="en-US" sz="12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01117">
                <a:tc>
                  <a:txBody>
                    <a:bodyPr/>
                    <a:lstStyle/>
                    <a:p>
                      <a:pPr algn="ctr" fontAlgn="ctr"/>
                      <a:r>
                        <a:rPr lang="en-US" sz="1100" b="1" u="none" strike="noStrike" dirty="0">
                          <a:effectLst/>
                        </a:rPr>
                        <a:t>FY 15-16</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769,887 </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7,529 </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3,055 </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30</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65289">
                <a:tc>
                  <a:txBody>
                    <a:bodyPr/>
                    <a:lstStyle/>
                    <a:p>
                      <a:pPr algn="ctr" fontAlgn="ctr"/>
                      <a:r>
                        <a:rPr lang="en-US" sz="1100" b="1" u="none" strike="noStrike" dirty="0">
                          <a:effectLst/>
                        </a:rPr>
                        <a:t>FY 16-17</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2,675,189 </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18,951 </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10,616 </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a:effectLst/>
                        </a:rPr>
                        <a:t>75</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01117">
                <a:tc>
                  <a:txBody>
                    <a:bodyPr/>
                    <a:lstStyle/>
                    <a:p>
                      <a:pPr algn="ctr" fontAlgn="ctr"/>
                      <a:r>
                        <a:rPr lang="en-US" sz="1100" b="1" u="none" strike="noStrike" dirty="0">
                          <a:effectLst/>
                        </a:rPr>
                        <a:t>FY 17-18</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7,560,164 </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36,430 </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30,120 </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145 </a:t>
                      </a:r>
                      <a:endParaRPr lang="en-US" sz="1100" b="0"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01117">
                <a:tc>
                  <a:txBody>
                    <a:bodyPr/>
                    <a:lstStyle/>
                    <a:p>
                      <a:pPr algn="ctr" fontAlgn="ctr"/>
                      <a:r>
                        <a:rPr lang="en-US" sz="1100" b="1" u="none" strike="noStrike" dirty="0" smtClean="0">
                          <a:effectLst/>
                        </a:rPr>
                        <a:t>FY </a:t>
                      </a:r>
                      <a:r>
                        <a:rPr lang="en-US" sz="1100" b="1" u="none" strike="noStrike" dirty="0" smtClean="0">
                          <a:effectLst/>
                        </a:rPr>
                        <a:t>18-19</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 11,879,432 </a:t>
                      </a:r>
                      <a:endParaRPr lang="en-US" sz="1100" u="none" strike="noStrike" dirty="0" smtClean="0">
                        <a:effectLst/>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42,992</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47,517</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u="none" strike="noStrike" dirty="0" smtClean="0">
                          <a:effectLst/>
                        </a:rPr>
                        <a:t>172 </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01117">
                <a:tc>
                  <a:txBody>
                    <a:bodyPr/>
                    <a:lstStyle/>
                    <a:p>
                      <a:pPr algn="ctr" fontAlgn="ctr"/>
                      <a:r>
                        <a:rPr lang="en-US" sz="1100" b="1" u="none" strike="noStrike" dirty="0">
                          <a:effectLst/>
                        </a:rPr>
                        <a:t>% Growth FY 19 over FY 18</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100" b="1" u="none" strike="noStrike" dirty="0" smtClean="0">
                          <a:effectLst/>
                        </a:rPr>
                        <a:t>57</a:t>
                      </a:r>
                      <a:r>
                        <a:rPr lang="en-US" sz="1100" b="1" u="none" strike="noStrike" dirty="0" smtClean="0">
                          <a:effectLst/>
                        </a:rPr>
                        <a:t>%</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100" b="1" u="none" strike="noStrike" dirty="0" smtClean="0">
                          <a:effectLst/>
                        </a:rPr>
                        <a:t>18%</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100" b="1" u="none" strike="noStrike" dirty="0" smtClean="0">
                          <a:effectLst/>
                        </a:rPr>
                        <a:t>58%</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100" b="1" u="none" strike="noStrike" dirty="0" smtClean="0">
                          <a:effectLst/>
                        </a:rPr>
                        <a:t>19%</a:t>
                      </a:r>
                      <a:endParaRPr lang="en-US" sz="1100" b="1" i="0" u="none" strike="noStrike" dirty="0">
                        <a:solidFill>
                          <a:srgbClr val="000000"/>
                        </a:solidFill>
                        <a:effectLst/>
                        <a:latin typeface="Calibri" panose="020F0502020204030204" pitchFamily="34" charset="0"/>
                      </a:endParaRPr>
                    </a:p>
                  </a:txBody>
                  <a:tcPr marL="9480" marR="9480" marT="94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01117">
                <a:tc>
                  <a:txBody>
                    <a:bodyPr/>
                    <a:lstStyle/>
                    <a:p>
                      <a:pPr algn="ctr" rtl="0" fontAlgn="ctr"/>
                      <a:r>
                        <a:rPr lang="en-US" sz="1100" b="1" u="none" strike="noStrike" kern="1200" dirty="0">
                          <a:solidFill>
                            <a:schemeClr val="dk1"/>
                          </a:solidFill>
                          <a:effectLst/>
                          <a:latin typeface="+mn-lt"/>
                          <a:ea typeface="+mn-ea"/>
                          <a:cs typeface="+mn-cs"/>
                        </a:rPr>
                        <a:t>FY 18-19 (April)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100" b="1" u="none" strike="noStrike" kern="1200" dirty="0">
                          <a:solidFill>
                            <a:schemeClr val="dk1"/>
                          </a:solidFill>
                          <a:effectLst/>
                          <a:latin typeface="+mn-lt"/>
                          <a:ea typeface="+mn-ea"/>
                          <a:cs typeface="+mn-cs"/>
                        </a:rPr>
                        <a:t>861,088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100" b="1" u="none" strike="noStrike" kern="1200">
                          <a:solidFill>
                            <a:schemeClr val="dk1"/>
                          </a:solidFill>
                          <a:effectLst/>
                          <a:latin typeface="+mn-lt"/>
                          <a:ea typeface="+mn-ea"/>
                          <a:cs typeface="+mn-cs"/>
                        </a:rPr>
                        <a:t>2,653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100" b="1" u="none" strike="noStrike" kern="1200" dirty="0">
                          <a:solidFill>
                            <a:schemeClr val="dk1"/>
                          </a:solidFill>
                          <a:effectLst/>
                          <a:latin typeface="+mn-lt"/>
                          <a:ea typeface="+mn-ea"/>
                          <a:cs typeface="+mn-cs"/>
                        </a:rPr>
                        <a:t>41,004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100" b="1" u="none" strike="noStrike" kern="1200" dirty="0">
                          <a:solidFill>
                            <a:schemeClr val="dk1"/>
                          </a:solidFill>
                          <a:effectLst/>
                          <a:latin typeface="+mn-lt"/>
                          <a:ea typeface="+mn-ea"/>
                          <a:cs typeface="+mn-cs"/>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01117">
                <a:tc>
                  <a:txBody>
                    <a:bodyPr/>
                    <a:lstStyle/>
                    <a:p>
                      <a:pPr algn="ctr" rtl="0" fontAlgn="ctr"/>
                      <a:r>
                        <a:rPr lang="en-US" sz="1100" b="1" u="none" strike="noStrike" kern="1200" dirty="0">
                          <a:solidFill>
                            <a:schemeClr val="dk1"/>
                          </a:solidFill>
                          <a:effectLst/>
                          <a:latin typeface="+mn-lt"/>
                          <a:ea typeface="+mn-ea"/>
                          <a:cs typeface="+mn-cs"/>
                        </a:rPr>
                        <a:t>FY 19-20 (April)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100" b="1" u="none" strike="noStrike" kern="1200" dirty="0">
                          <a:solidFill>
                            <a:schemeClr val="dk1"/>
                          </a:solidFill>
                          <a:effectLst/>
                          <a:latin typeface="+mn-lt"/>
                          <a:ea typeface="+mn-ea"/>
                          <a:cs typeface="+mn-cs"/>
                        </a:rPr>
                        <a:t>1,047,638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100" b="1" u="none" strike="noStrike" kern="1200" dirty="0">
                          <a:solidFill>
                            <a:schemeClr val="dk1"/>
                          </a:solidFill>
                          <a:effectLst/>
                          <a:latin typeface="+mn-lt"/>
                          <a:ea typeface="+mn-ea"/>
                          <a:cs typeface="+mn-cs"/>
                        </a:rPr>
                        <a:t>5,007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100" b="1" u="none" strike="noStrike" kern="1200" dirty="0">
                          <a:solidFill>
                            <a:schemeClr val="dk1"/>
                          </a:solidFill>
                          <a:effectLst/>
                          <a:latin typeface="+mn-lt"/>
                          <a:ea typeface="+mn-ea"/>
                          <a:cs typeface="+mn-cs"/>
                        </a:rPr>
                        <a:t>58,202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100" b="1" u="none" strike="noStrike" kern="1200" dirty="0">
                          <a:solidFill>
                            <a:schemeClr val="dk1"/>
                          </a:solidFill>
                          <a:effectLst/>
                          <a:latin typeface="+mn-lt"/>
                          <a:ea typeface="+mn-ea"/>
                          <a:cs typeface="+mn-cs"/>
                        </a:rPr>
                        <a:t>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01117">
                <a:tc>
                  <a:txBody>
                    <a:bodyPr/>
                    <a:lstStyle/>
                    <a:p>
                      <a:pPr algn="ctr" rtl="0" fontAlgn="ctr"/>
                      <a:r>
                        <a:rPr lang="en-US" sz="1100" b="1" i="0" u="none" strike="noStrike">
                          <a:solidFill>
                            <a:srgbClr val="000000"/>
                          </a:solidFill>
                          <a:effectLst/>
                          <a:latin typeface="Calibri" panose="020F0502020204030204" pitchFamily="34" charset="0"/>
                        </a:rPr>
                        <a:t>% Growth FY20 over FY19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100" b="1" i="0" u="none" strike="noStrike" dirty="0">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100" b="1" i="0" u="none" strike="noStrike" dirty="0">
                          <a:solidFill>
                            <a:srgbClr val="000000"/>
                          </a:solidFill>
                          <a:effectLst/>
                          <a:latin typeface="Calibri" panose="020F050202020403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100" b="1"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100" b="1" i="0" u="none" strike="noStrike" dirty="0">
                          <a:solidFill>
                            <a:srgbClr val="000000"/>
                          </a:solidFill>
                          <a:effectLst/>
                          <a:latin typeface="Calibri" panose="020F0502020204030204" pitchFamily="34" charset="0"/>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40850311"/>
              </p:ext>
            </p:extLst>
          </p:nvPr>
        </p:nvGraphicFramePr>
        <p:xfrm>
          <a:off x="2432756" y="5263533"/>
          <a:ext cx="4690533" cy="1193710"/>
        </p:xfrm>
        <a:graphic>
          <a:graphicData uri="http://schemas.openxmlformats.org/drawingml/2006/table">
            <a:tbl>
              <a:tblPr>
                <a:tableStyleId>{0505E3EF-67EA-436B-97B2-0124C06EBD24}</a:tableStyleId>
              </a:tblPr>
              <a:tblGrid>
                <a:gridCol w="3295903"/>
                <a:gridCol w="1394630"/>
              </a:tblGrid>
              <a:tr h="238742">
                <a:tc>
                  <a:txBody>
                    <a:bodyPr/>
                    <a:lstStyle/>
                    <a:p>
                      <a:pPr algn="l" fontAlgn="b"/>
                      <a:r>
                        <a:rPr lang="en-US" sz="1200" u="none" strike="noStrike" dirty="0">
                          <a:solidFill>
                            <a:srgbClr val="0070C0"/>
                          </a:solidFill>
                          <a:effectLst/>
                        </a:rPr>
                        <a:t>Mr. Asoke Roy</a:t>
                      </a:r>
                      <a:endParaRPr lang="en-US" sz="1200" b="0" i="0" u="none" strike="noStrike" dirty="0">
                        <a:solidFill>
                          <a:srgbClr val="0070C0"/>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solidFill>
                            <a:srgbClr val="0070C0"/>
                          </a:solidFill>
                          <a:effectLst/>
                        </a:rPr>
                        <a:t>Kolkata</a:t>
                      </a:r>
                      <a:endParaRPr lang="en-US" sz="1200" b="0" i="0" u="none" strike="noStrike" dirty="0">
                        <a:solidFill>
                          <a:srgbClr val="0070C0"/>
                        </a:solidFill>
                        <a:effectLst/>
                        <a:latin typeface="Calibri" panose="020F0502020204030204" pitchFamily="34" charset="0"/>
                      </a:endParaRPr>
                    </a:p>
                  </a:txBody>
                  <a:tcPr marL="9525" marR="9525" marT="9525" marB="0" anchor="ctr"/>
                </a:tc>
              </a:tr>
              <a:tr h="238742">
                <a:tc>
                  <a:txBody>
                    <a:bodyPr/>
                    <a:lstStyle/>
                    <a:p>
                      <a:pPr algn="l" fontAlgn="b"/>
                      <a:r>
                        <a:rPr lang="en-US" sz="1200" u="none" strike="noStrike" dirty="0">
                          <a:solidFill>
                            <a:srgbClr val="0070C0"/>
                          </a:solidFill>
                          <a:effectLst/>
                        </a:rPr>
                        <a:t>Mr. Hitesh Jain from </a:t>
                      </a:r>
                      <a:r>
                        <a:rPr lang="en-US" sz="1200" u="none" strike="noStrike" dirty="0" smtClean="0">
                          <a:solidFill>
                            <a:srgbClr val="0070C0"/>
                          </a:solidFill>
                          <a:effectLst/>
                        </a:rPr>
                        <a:t>Finomatic consultants Pvt Ltd </a:t>
                      </a:r>
                      <a:endParaRPr lang="en-US" sz="1200" b="0" i="0" u="none" strike="noStrike" dirty="0">
                        <a:solidFill>
                          <a:srgbClr val="0070C0"/>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solidFill>
                            <a:srgbClr val="0070C0"/>
                          </a:solidFill>
                          <a:effectLst/>
                        </a:rPr>
                        <a:t>Kolkata</a:t>
                      </a:r>
                      <a:endParaRPr lang="en-US" sz="1200" b="0" i="0" u="none" strike="noStrike" dirty="0">
                        <a:solidFill>
                          <a:srgbClr val="0070C0"/>
                        </a:solidFill>
                        <a:effectLst/>
                        <a:latin typeface="Calibri" panose="020F0502020204030204" pitchFamily="34" charset="0"/>
                      </a:endParaRPr>
                    </a:p>
                  </a:txBody>
                  <a:tcPr marL="9525" marR="9525" marT="9525" marB="0" anchor="ctr"/>
                </a:tc>
              </a:tr>
              <a:tr h="238742">
                <a:tc>
                  <a:txBody>
                    <a:bodyPr/>
                    <a:lstStyle/>
                    <a:p>
                      <a:pPr algn="l" fontAlgn="b"/>
                      <a:r>
                        <a:rPr lang="en-US" sz="1200" u="none" strike="noStrike" dirty="0">
                          <a:solidFill>
                            <a:srgbClr val="0070C0"/>
                          </a:solidFill>
                          <a:effectLst/>
                        </a:rPr>
                        <a:t>M/s. AC Agrawal Share Brokers Pvt. Ltd</a:t>
                      </a:r>
                      <a:endParaRPr lang="en-US" sz="1200" b="0" i="0" u="none" strike="noStrike" dirty="0">
                        <a:solidFill>
                          <a:srgbClr val="0070C0"/>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solidFill>
                            <a:srgbClr val="0070C0"/>
                          </a:solidFill>
                          <a:effectLst/>
                        </a:rPr>
                        <a:t>Ahmedabad</a:t>
                      </a:r>
                      <a:endParaRPr lang="en-US" sz="1200" b="0" i="0" u="none" strike="noStrike" dirty="0">
                        <a:solidFill>
                          <a:srgbClr val="0070C0"/>
                        </a:solidFill>
                        <a:effectLst/>
                        <a:latin typeface="Calibri" panose="020F0502020204030204" pitchFamily="34" charset="0"/>
                      </a:endParaRPr>
                    </a:p>
                  </a:txBody>
                  <a:tcPr marL="9525" marR="9525" marT="9525" marB="0" anchor="ctr"/>
                </a:tc>
              </a:tr>
              <a:tr h="238742">
                <a:tc>
                  <a:txBody>
                    <a:bodyPr/>
                    <a:lstStyle/>
                    <a:p>
                      <a:pPr algn="l" fontAlgn="b"/>
                      <a:r>
                        <a:rPr lang="en-US" sz="1200" u="none" strike="noStrike" dirty="0">
                          <a:solidFill>
                            <a:srgbClr val="0070C0"/>
                          </a:solidFill>
                          <a:effectLst/>
                        </a:rPr>
                        <a:t>Mr. Mahesh Gattani from Balaji Investments</a:t>
                      </a:r>
                      <a:endParaRPr lang="en-US" sz="1200" b="0" i="0" u="none" strike="noStrike" dirty="0">
                        <a:solidFill>
                          <a:srgbClr val="0070C0"/>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solidFill>
                            <a:srgbClr val="0070C0"/>
                          </a:solidFill>
                          <a:effectLst/>
                        </a:rPr>
                        <a:t>Amravati</a:t>
                      </a:r>
                      <a:endParaRPr lang="en-US" sz="1200" b="0" i="0" u="none" strike="noStrike" dirty="0">
                        <a:solidFill>
                          <a:srgbClr val="0070C0"/>
                        </a:solidFill>
                        <a:effectLst/>
                        <a:latin typeface="Calibri" panose="020F0502020204030204" pitchFamily="34" charset="0"/>
                      </a:endParaRPr>
                    </a:p>
                  </a:txBody>
                  <a:tcPr marL="9525" marR="9525" marT="9525" marB="0" anchor="ctr"/>
                </a:tc>
              </a:tr>
              <a:tr h="238742">
                <a:tc>
                  <a:txBody>
                    <a:bodyPr/>
                    <a:lstStyle/>
                    <a:p>
                      <a:pPr algn="l" fontAlgn="b"/>
                      <a:r>
                        <a:rPr lang="en-US" sz="1200" u="none" strike="noStrike" dirty="0">
                          <a:solidFill>
                            <a:srgbClr val="0070C0"/>
                          </a:solidFill>
                          <a:effectLst/>
                        </a:rPr>
                        <a:t>Mr. Sudhendra Rao</a:t>
                      </a:r>
                      <a:endParaRPr lang="en-US" sz="1200" b="0" i="0" u="none" strike="noStrike" dirty="0">
                        <a:solidFill>
                          <a:srgbClr val="0070C0"/>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solidFill>
                            <a:srgbClr val="0070C0"/>
                          </a:solidFill>
                          <a:effectLst/>
                        </a:rPr>
                        <a:t>Bangalore</a:t>
                      </a:r>
                      <a:endParaRPr lang="en-US" sz="1200" b="0" i="0" u="none" strike="noStrike" dirty="0">
                        <a:solidFill>
                          <a:srgbClr val="0070C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361479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28299" y="74020"/>
            <a:ext cx="9117664" cy="456899"/>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800" b="1" dirty="0" smtClean="0">
                <a:ln w="0"/>
                <a:solidFill>
                  <a:schemeClr val="bg1"/>
                </a:solidFill>
                <a:effectLst>
                  <a:outerShdw blurRad="38100" dist="19050" dir="2700000" algn="tl" rotWithShape="0">
                    <a:schemeClr val="dk1">
                      <a:alpha val="40000"/>
                    </a:schemeClr>
                  </a:outerShdw>
                </a:effectLst>
                <a:latin typeface="IBM Plex Sans" panose="020B0503050000000000" pitchFamily="34" charset="0"/>
              </a:rPr>
              <a:t>Exchange Platform – Business Enablers</a:t>
            </a:r>
            <a:endParaRPr lang="en-US" sz="2800" b="1" dirty="0">
              <a:ln w="0"/>
              <a:solidFill>
                <a:schemeClr val="bg1"/>
              </a:solidFill>
              <a:effectLst>
                <a:outerShdw blurRad="38100" dist="19050" dir="2700000" algn="tl" rotWithShape="0">
                  <a:schemeClr val="dk1">
                    <a:alpha val="40000"/>
                  </a:schemeClr>
                </a:outerShdw>
              </a:effectLst>
              <a:latin typeface="IBM Plex Sans" panose="020B0503050000000000" pitchFamily="34" charset="0"/>
            </a:endParaRPr>
          </a:p>
        </p:txBody>
      </p:sp>
      <p:pic>
        <p:nvPicPr>
          <p:cNvPr id="5" name="Picture 4"/>
          <p:cNvPicPr>
            <a:picLocks noChangeAspect="1"/>
          </p:cNvPicPr>
          <p:nvPr/>
        </p:nvPicPr>
        <p:blipFill>
          <a:blip r:embed="rId2"/>
          <a:stretch>
            <a:fillRect/>
          </a:stretch>
        </p:blipFill>
        <p:spPr>
          <a:xfrm>
            <a:off x="153339" y="614933"/>
            <a:ext cx="3333750" cy="2533650"/>
          </a:xfrm>
          <a:prstGeom prst="rect">
            <a:avLst/>
          </a:prstGeom>
        </p:spPr>
      </p:pic>
      <p:sp>
        <p:nvSpPr>
          <p:cNvPr id="6" name="TextBox 5"/>
          <p:cNvSpPr txBox="1"/>
          <p:nvPr/>
        </p:nvSpPr>
        <p:spPr>
          <a:xfrm>
            <a:off x="3623886" y="993993"/>
            <a:ext cx="8088501" cy="2806922"/>
          </a:xfrm>
          <a:prstGeom prst="rect">
            <a:avLst/>
          </a:prstGeom>
          <a:noFill/>
        </p:spPr>
        <p:txBody>
          <a:bodyPr wrap="square" rtlCol="0">
            <a:spAutoFit/>
          </a:bodyPr>
          <a:lstStyle/>
          <a:p>
            <a:pPr algn="just"/>
            <a:r>
              <a:rPr lang="en-IN" b="1" dirty="0" smtClean="0"/>
              <a:t>Technology : Harnessing the power of technology</a:t>
            </a:r>
          </a:p>
          <a:p>
            <a:pPr marL="285750" indent="-285750" algn="just">
              <a:buFont typeface="Arial" panose="020B0604020202020204" pitchFamily="34" charset="0"/>
              <a:buChar char="•"/>
            </a:pPr>
            <a:r>
              <a:rPr lang="en-US" dirty="0" smtClean="0"/>
              <a:t>Digital </a:t>
            </a:r>
            <a:r>
              <a:rPr lang="en-US" dirty="0"/>
              <a:t>disruption &amp; innovation has the potential to unlock value at an unprecedented </a:t>
            </a:r>
            <a:r>
              <a:rPr lang="en-US" dirty="0" smtClean="0"/>
              <a:t>scale</a:t>
            </a:r>
          </a:p>
          <a:p>
            <a:pPr marL="285750" lvl="0" indent="-285750" algn="just">
              <a:spcBef>
                <a:spcPct val="20000"/>
              </a:spcBef>
              <a:buFont typeface="Arial" panose="020B0604020202020204" pitchFamily="34" charset="0"/>
              <a:buChar char="•"/>
            </a:pPr>
            <a:r>
              <a:rPr lang="en-IN" dirty="0">
                <a:solidFill>
                  <a:prstClr val="black"/>
                </a:solidFill>
              </a:rPr>
              <a:t>Digitisation in </a:t>
            </a:r>
            <a:r>
              <a:rPr lang="en-IN" b="1" dirty="0">
                <a:solidFill>
                  <a:prstClr val="black"/>
                </a:solidFill>
              </a:rPr>
              <a:t>Indian Banking Industry </a:t>
            </a:r>
            <a:r>
              <a:rPr lang="en-IN" dirty="0">
                <a:solidFill>
                  <a:prstClr val="black"/>
                </a:solidFill>
              </a:rPr>
              <a:t>is a classic example of digital </a:t>
            </a:r>
            <a:r>
              <a:rPr lang="en-IN" dirty="0" smtClean="0">
                <a:solidFill>
                  <a:prstClr val="black"/>
                </a:solidFill>
              </a:rPr>
              <a:t>disruption</a:t>
            </a:r>
            <a:endParaRPr lang="en-IN" dirty="0">
              <a:solidFill>
                <a:prstClr val="black"/>
              </a:solidFill>
            </a:endParaRPr>
          </a:p>
          <a:p>
            <a:pPr marL="285750" lvl="0" indent="-285750" algn="just">
              <a:spcBef>
                <a:spcPct val="20000"/>
              </a:spcBef>
              <a:buFont typeface="Arial" panose="020B0604020202020204" pitchFamily="34" charset="0"/>
              <a:buChar char="•"/>
            </a:pPr>
            <a:r>
              <a:rPr lang="en-IN" dirty="0">
                <a:solidFill>
                  <a:prstClr val="black"/>
                </a:solidFill>
              </a:rPr>
              <a:t>Moved from traditional branch banking to Internet </a:t>
            </a:r>
            <a:r>
              <a:rPr lang="en-IN" dirty="0" smtClean="0">
                <a:solidFill>
                  <a:prstClr val="black"/>
                </a:solidFill>
              </a:rPr>
              <a:t>banking</a:t>
            </a:r>
            <a:endParaRPr lang="en-IN" dirty="0">
              <a:solidFill>
                <a:prstClr val="black"/>
              </a:solidFill>
            </a:endParaRPr>
          </a:p>
          <a:p>
            <a:pPr marL="285750" lvl="0" indent="-285750" algn="just">
              <a:spcBef>
                <a:spcPct val="20000"/>
              </a:spcBef>
              <a:buFont typeface="Arial" panose="020B0604020202020204" pitchFamily="34" charset="0"/>
              <a:buChar char="•"/>
            </a:pPr>
            <a:r>
              <a:rPr lang="en-IN" dirty="0">
                <a:solidFill>
                  <a:prstClr val="black"/>
                </a:solidFill>
              </a:rPr>
              <a:t>Reduction in footfall at branches – all requests catered through online </a:t>
            </a:r>
            <a:r>
              <a:rPr lang="en-IN" dirty="0" smtClean="0">
                <a:solidFill>
                  <a:prstClr val="black"/>
                </a:solidFill>
              </a:rPr>
              <a:t>mechanism</a:t>
            </a:r>
            <a:endParaRPr lang="en-IN" dirty="0">
              <a:solidFill>
                <a:prstClr val="black"/>
              </a:solidFill>
            </a:endParaRPr>
          </a:p>
          <a:p>
            <a:pPr marL="285750" lvl="0" indent="-285750" algn="just">
              <a:spcBef>
                <a:spcPct val="20000"/>
              </a:spcBef>
              <a:buFont typeface="Arial" panose="020B0604020202020204" pitchFamily="34" charset="0"/>
              <a:buChar char="•"/>
            </a:pPr>
            <a:r>
              <a:rPr lang="en-IN" dirty="0">
                <a:solidFill>
                  <a:prstClr val="black"/>
                </a:solidFill>
              </a:rPr>
              <a:t>More digital payment options – Wallets, UPI, IMPS, NEFT / RTGS</a:t>
            </a:r>
          </a:p>
          <a:p>
            <a:pPr algn="just"/>
            <a:endParaRPr lang="en-IN" dirty="0" smtClean="0"/>
          </a:p>
          <a:p>
            <a:pPr marL="285750" indent="-285750" algn="just">
              <a:buFont typeface="Arial" panose="020B0604020202020204" pitchFamily="34" charset="0"/>
              <a:buChar char="•"/>
            </a:pPr>
            <a:endParaRPr lang="en-IN" b="1" dirty="0"/>
          </a:p>
        </p:txBody>
      </p:sp>
      <p:sp>
        <p:nvSpPr>
          <p:cNvPr id="7" name="TextBox 6"/>
          <p:cNvSpPr txBox="1"/>
          <p:nvPr/>
        </p:nvSpPr>
        <p:spPr>
          <a:xfrm>
            <a:off x="153339" y="3232597"/>
            <a:ext cx="11901285" cy="3416320"/>
          </a:xfrm>
          <a:prstGeom prst="rect">
            <a:avLst/>
          </a:prstGeom>
          <a:noFill/>
        </p:spPr>
        <p:txBody>
          <a:bodyPr wrap="square" rtlCol="0">
            <a:spAutoFit/>
          </a:bodyPr>
          <a:lstStyle/>
          <a:p>
            <a:r>
              <a:rPr lang="en-IN" b="1" dirty="0" smtClean="0"/>
              <a:t>Compliance:</a:t>
            </a:r>
          </a:p>
          <a:p>
            <a:pPr marL="285750" indent="-285750">
              <a:buFont typeface="Arial" panose="020B0604020202020204" pitchFamily="34" charset="0"/>
              <a:buChar char="•"/>
            </a:pPr>
            <a:r>
              <a:rPr lang="en-IN" b="1" dirty="0" smtClean="0"/>
              <a:t>Investor Consent </a:t>
            </a:r>
            <a:r>
              <a:rPr lang="en-IN" dirty="0" smtClean="0"/>
              <a:t> : Investor consent for on boarding and execution of transactions</a:t>
            </a:r>
          </a:p>
          <a:p>
            <a:pPr marL="285750" indent="-285750">
              <a:buFont typeface="Arial" panose="020B0604020202020204" pitchFamily="34" charset="0"/>
              <a:buChar char="•"/>
            </a:pPr>
            <a:r>
              <a:rPr lang="en-IN" b="1" dirty="0" smtClean="0"/>
              <a:t>Industry Checks and Balances </a:t>
            </a:r>
            <a:r>
              <a:rPr lang="en-IN" dirty="0" smtClean="0"/>
              <a:t>- Only KYC compliant investors allowed to transact on the platform</a:t>
            </a:r>
          </a:p>
          <a:p>
            <a:endParaRPr lang="en-IN" b="1" dirty="0" smtClean="0"/>
          </a:p>
          <a:p>
            <a:r>
              <a:rPr lang="en-IN" b="1" dirty="0" smtClean="0"/>
              <a:t>Product and Processes:</a:t>
            </a:r>
          </a:p>
          <a:p>
            <a:pPr marL="285750" indent="-285750">
              <a:buFont typeface="Arial" panose="020B0604020202020204" pitchFamily="34" charset="0"/>
              <a:buChar char="•"/>
            </a:pPr>
            <a:r>
              <a:rPr lang="en-IN" b="1" dirty="0" smtClean="0"/>
              <a:t>Design Detailing </a:t>
            </a:r>
            <a:r>
              <a:rPr lang="en-IN" dirty="0" smtClean="0"/>
              <a:t>: Complete mutual fund solution – Mail back data, user mapping, transaction execution and reports</a:t>
            </a:r>
          </a:p>
          <a:p>
            <a:pPr marL="285750" indent="-285750">
              <a:buFont typeface="Arial" panose="020B0604020202020204" pitchFamily="34" charset="0"/>
              <a:buChar char="•"/>
            </a:pPr>
            <a:r>
              <a:rPr lang="en-IN" b="1" dirty="0" smtClean="0"/>
              <a:t>Continuous Improvement : </a:t>
            </a:r>
            <a:r>
              <a:rPr lang="en-IN" dirty="0" smtClean="0"/>
              <a:t>Ongoing Enhancement and improvement on the Platform to inculcate best industry practices </a:t>
            </a:r>
          </a:p>
          <a:p>
            <a:endParaRPr lang="en-IN" b="1" dirty="0" smtClean="0"/>
          </a:p>
          <a:p>
            <a:r>
              <a:rPr lang="en-IN" b="1" dirty="0" smtClean="0"/>
              <a:t>Services:</a:t>
            </a:r>
            <a:endParaRPr lang="en-IN" b="1" dirty="0"/>
          </a:p>
          <a:p>
            <a:pPr marL="285750" indent="-285750">
              <a:buFont typeface="Arial" panose="020B0604020202020204" pitchFamily="34" charset="0"/>
              <a:buChar char="•"/>
            </a:pPr>
            <a:r>
              <a:rPr lang="en-IN" dirty="0" smtClean="0"/>
              <a:t>Dedicated helpdesk team to cater to member queries </a:t>
            </a:r>
          </a:p>
          <a:p>
            <a:pPr marL="285750" indent="-285750">
              <a:buFont typeface="Arial" panose="020B0604020202020204" pitchFamily="34" charset="0"/>
              <a:buChar char="•"/>
            </a:pPr>
            <a:r>
              <a:rPr lang="en-IN" dirty="0"/>
              <a:t>Relationship Managers across the country </a:t>
            </a:r>
            <a:r>
              <a:rPr lang="en-IN" dirty="0" smtClean="0"/>
              <a:t>provide </a:t>
            </a:r>
            <a:r>
              <a:rPr lang="en-IN" dirty="0"/>
              <a:t>dedicated support</a:t>
            </a:r>
          </a:p>
          <a:p>
            <a:endParaRPr lang="en-IN" sz="2000" dirty="0"/>
          </a:p>
        </p:txBody>
      </p:sp>
    </p:spTree>
    <p:extLst>
      <p:ext uri="{BB962C8B-B14F-4D97-AF65-F5344CB8AC3E}">
        <p14:creationId xmlns:p14="http://schemas.microsoft.com/office/powerpoint/2010/main" val="2824137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9416" y="109181"/>
            <a:ext cx="4573707" cy="45037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smtClean="0">
                <a:ln w="0"/>
                <a:solidFill>
                  <a:schemeClr val="bg1"/>
                </a:solidFill>
                <a:effectLst>
                  <a:outerShdw blurRad="38100" dist="19050" dir="2700000" algn="tl" rotWithShape="0">
                    <a:schemeClr val="dk1">
                      <a:alpha val="40000"/>
                    </a:schemeClr>
                  </a:outerShdw>
                </a:effectLst>
                <a:latin typeface="IBM Plex Sans" panose="020B0503050000000000" pitchFamily="34" charset="0"/>
              </a:rPr>
              <a:t>About NMF II</a:t>
            </a:r>
            <a:endParaRPr lang="en-US" sz="3200" b="1" dirty="0">
              <a:ln w="0"/>
              <a:solidFill>
                <a:schemeClr val="bg1"/>
              </a:solidFill>
              <a:effectLst>
                <a:outerShdw blurRad="38100" dist="19050" dir="2700000" algn="tl" rotWithShape="0">
                  <a:schemeClr val="dk1">
                    <a:alpha val="40000"/>
                  </a:schemeClr>
                </a:outerShdw>
              </a:effectLst>
              <a:latin typeface="IBM Plex Sans" panose="020B0503050000000000"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56754263"/>
              </p:ext>
            </p:extLst>
          </p:nvPr>
        </p:nvGraphicFramePr>
        <p:xfrm>
          <a:off x="762568" y="829339"/>
          <a:ext cx="9814447" cy="5419157"/>
        </p:xfrm>
        <a:graphic>
          <a:graphicData uri="http://schemas.openxmlformats.org/drawingml/2006/table">
            <a:tbl>
              <a:tblPr firstRow="1">
                <a:tableStyleId>{775DCB02-9BB8-47FD-8907-85C794F793BA}</a:tableStyleId>
              </a:tblPr>
              <a:tblGrid>
                <a:gridCol w="6075610"/>
                <a:gridCol w="3738837"/>
              </a:tblGrid>
              <a:tr h="436427">
                <a:tc>
                  <a:txBody>
                    <a:bodyPr/>
                    <a:lstStyle/>
                    <a:p>
                      <a:pPr lvl="2" algn="ctr" fontAlgn="t"/>
                      <a:r>
                        <a:rPr lang="en-IN" sz="2800" u="none" strike="noStrike" dirty="0"/>
                        <a:t>Particulars</a:t>
                      </a:r>
                      <a:endParaRPr lang="en-IN" sz="2800" b="1" i="0" u="none" strike="noStrike" dirty="0">
                        <a:solidFill>
                          <a:srgbClr val="000000"/>
                        </a:solidFill>
                        <a:latin typeface="IBM Plex Sans" panose="020B0503050000000000" pitchFamily="34" charset="0"/>
                      </a:endParaRPr>
                    </a:p>
                  </a:txBody>
                  <a:tcPr marL="7620" marR="7620" marT="7620" marB="0" anchor="ctr"/>
                </a:tc>
                <a:tc>
                  <a:txBody>
                    <a:bodyPr/>
                    <a:lstStyle/>
                    <a:p>
                      <a:pPr lvl="0" algn="ctr" fontAlgn="t"/>
                      <a:r>
                        <a:rPr lang="en-IN" sz="2800" u="none" strike="noStrike" dirty="0"/>
                        <a:t>Count</a:t>
                      </a:r>
                      <a:endParaRPr lang="en-IN" sz="2800" b="1" i="0" u="none" strike="noStrike" dirty="0">
                        <a:solidFill>
                          <a:srgbClr val="000000"/>
                        </a:solidFill>
                        <a:latin typeface="IBM Plex Sans" panose="020B0503050000000000" pitchFamily="34" charset="0"/>
                      </a:endParaRPr>
                    </a:p>
                  </a:txBody>
                  <a:tcPr marL="7620" marR="7620" marT="7620" marB="0" anchor="ctr"/>
                </a:tc>
              </a:tr>
              <a:tr h="583483">
                <a:tc>
                  <a:txBody>
                    <a:bodyPr/>
                    <a:lstStyle/>
                    <a:p>
                      <a:pPr lvl="0" algn="ctr" fontAlgn="b"/>
                      <a:r>
                        <a:rPr lang="en-IN" sz="2400" u="none" strike="noStrike" dirty="0"/>
                        <a:t>AMCs active on the platform </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c>
                  <a:txBody>
                    <a:bodyPr/>
                    <a:lstStyle/>
                    <a:p>
                      <a:pPr lvl="0" algn="ctr" fontAlgn="b"/>
                      <a:r>
                        <a:rPr lang="en-IN" sz="2400" u="none" strike="noStrike" dirty="0" smtClean="0"/>
                        <a:t>38</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r>
              <a:tr h="583483">
                <a:tc>
                  <a:txBody>
                    <a:bodyPr/>
                    <a:lstStyle/>
                    <a:p>
                      <a:pPr lvl="0" algn="ctr" fontAlgn="b"/>
                      <a:r>
                        <a:rPr lang="en-IN" sz="2400" u="none" strike="noStrike" dirty="0"/>
                        <a:t>% of AMC </a:t>
                      </a:r>
                      <a:r>
                        <a:rPr lang="en-IN" sz="2400" u="none" strike="noStrike" dirty="0" smtClean="0"/>
                        <a:t>AUM </a:t>
                      </a:r>
                      <a:r>
                        <a:rPr lang="en-IN" sz="2400" u="none" strike="noStrike" dirty="0"/>
                        <a:t>available on platform</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c>
                  <a:txBody>
                    <a:bodyPr/>
                    <a:lstStyle/>
                    <a:p>
                      <a:pPr lvl="0" algn="ctr" fontAlgn="b"/>
                      <a:r>
                        <a:rPr lang="en-IN" sz="2400" u="none" strike="noStrike" dirty="0" smtClean="0"/>
                        <a:t>99%</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r>
              <a:tr h="742692">
                <a:tc>
                  <a:txBody>
                    <a:bodyPr/>
                    <a:lstStyle/>
                    <a:p>
                      <a:pPr lvl="0" algn="ctr" fontAlgn="t"/>
                      <a:r>
                        <a:rPr lang="en-IN" sz="2400" u="none" strike="noStrike" dirty="0"/>
                        <a:t>IFAs / National level distributors registered on </a:t>
                      </a:r>
                      <a:r>
                        <a:rPr lang="en-IN" sz="2400" u="none" strike="noStrike" dirty="0" smtClean="0"/>
                        <a:t>platform</a:t>
                      </a:r>
                      <a:endParaRPr lang="en-IN" sz="2400" b="0" i="0" u="none" strike="noStrike" dirty="0" smtClean="0">
                        <a:solidFill>
                          <a:srgbClr val="000000"/>
                        </a:solidFill>
                        <a:latin typeface="IBM Plex Sans" panose="020B0503050000000000" pitchFamily="34" charset="0"/>
                      </a:endParaRPr>
                    </a:p>
                  </a:txBody>
                  <a:tcPr marL="7620" marR="7620" marT="7620" marB="0" anchor="ctr">
                    <a:solidFill>
                      <a:srgbClr val="FFCC99"/>
                    </a:solidFill>
                  </a:tcPr>
                </a:tc>
                <a:tc>
                  <a:txBody>
                    <a:bodyPr/>
                    <a:lstStyle/>
                    <a:p>
                      <a:pPr lvl="0" algn="ctr" fontAlgn="ctr"/>
                      <a:r>
                        <a:rPr lang="en-IN" sz="2400" u="none" strike="noStrike" dirty="0" smtClean="0"/>
                        <a:t>6250+</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r>
              <a:tr h="699531">
                <a:tc>
                  <a:txBody>
                    <a:bodyPr/>
                    <a:lstStyle/>
                    <a:p>
                      <a:pPr lvl="0" algn="ctr" fontAlgn="t"/>
                      <a:r>
                        <a:rPr lang="en-IN" sz="2400" u="none" strike="noStrike" dirty="0" smtClean="0"/>
                        <a:t>Nos. of SIP</a:t>
                      </a:r>
                      <a:r>
                        <a:rPr lang="en-IN" sz="2400" u="none" strike="noStrike" baseline="0" dirty="0" smtClean="0"/>
                        <a:t> registered on the Exchange MF platform</a:t>
                      </a:r>
                      <a:endParaRPr lang="en-IN" sz="2400" b="0" i="0" u="none" strike="noStrike" dirty="0" smtClean="0">
                        <a:solidFill>
                          <a:srgbClr val="000000"/>
                        </a:solidFill>
                        <a:latin typeface="IBM Plex Sans" panose="020B0503050000000000" pitchFamily="34" charset="0"/>
                      </a:endParaRPr>
                    </a:p>
                  </a:txBody>
                  <a:tcPr marL="7620" marR="7620" marT="7620" marB="0" anchor="ctr">
                    <a:solidFill>
                      <a:srgbClr val="FFCC99"/>
                    </a:solidFill>
                  </a:tcPr>
                </a:tc>
                <a:tc>
                  <a:txBody>
                    <a:bodyPr/>
                    <a:lstStyle/>
                    <a:p>
                      <a:pPr lvl="0" algn="ctr" fontAlgn="ctr"/>
                      <a:r>
                        <a:rPr lang="en-IN" sz="2400" u="none" strike="noStrike" dirty="0" smtClean="0"/>
                        <a:t>7,50,000</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r>
              <a:tr h="583483">
                <a:tc>
                  <a:txBody>
                    <a:bodyPr/>
                    <a:lstStyle/>
                    <a:p>
                      <a:pPr lvl="0" algn="ctr" fontAlgn="b"/>
                      <a:r>
                        <a:rPr lang="en-IN" sz="2400" u="none" strike="noStrike" dirty="0"/>
                        <a:t>Distributors spread  across - locations</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c>
                  <a:txBody>
                    <a:bodyPr/>
                    <a:lstStyle/>
                    <a:p>
                      <a:pPr lvl="0" algn="ctr" fontAlgn="ctr"/>
                      <a:r>
                        <a:rPr lang="en-IN" sz="2400" b="0" i="0" u="none" strike="noStrike" dirty="0" smtClean="0">
                          <a:solidFill>
                            <a:schemeClr val="dk1"/>
                          </a:solidFill>
                          <a:latin typeface="+mn-lt"/>
                        </a:rPr>
                        <a:t>318</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r>
              <a:tr h="583483">
                <a:tc>
                  <a:txBody>
                    <a:bodyPr/>
                    <a:lstStyle/>
                    <a:p>
                      <a:pPr lvl="0" algn="ctr" fontAlgn="b"/>
                      <a:r>
                        <a:rPr lang="en-IN" sz="2400" u="none" strike="noStrike" dirty="0"/>
                        <a:t>Investors registered on platform</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c>
                  <a:txBody>
                    <a:bodyPr/>
                    <a:lstStyle/>
                    <a:p>
                      <a:pPr lvl="0" algn="ctr" fontAlgn="b"/>
                      <a:r>
                        <a:rPr lang="en-US" sz="2400" u="none" strike="noStrike" dirty="0" smtClean="0"/>
                        <a:t>6</a:t>
                      </a:r>
                      <a:r>
                        <a:rPr lang="en-US" sz="2400" u="none" strike="noStrike" baseline="0" dirty="0" smtClean="0"/>
                        <a:t> lacs +</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r>
              <a:tr h="583483">
                <a:tc>
                  <a:txBody>
                    <a:bodyPr/>
                    <a:lstStyle/>
                    <a:p>
                      <a:pPr lvl="0" algn="ctr" fontAlgn="b"/>
                      <a:r>
                        <a:rPr lang="en-IN" sz="2400" u="none" strike="noStrike" dirty="0"/>
                        <a:t>Investors spread across - locations</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c>
                  <a:txBody>
                    <a:bodyPr/>
                    <a:lstStyle/>
                    <a:p>
                      <a:pPr lvl="0" algn="ctr" fontAlgn="ctr"/>
                      <a:r>
                        <a:rPr lang="en-IN" sz="2400" u="none" strike="noStrike" dirty="0" smtClean="0"/>
                        <a:t>5,497</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r>
              <a:tr h="583483">
                <a:tc>
                  <a:txBody>
                    <a:bodyPr/>
                    <a:lstStyle/>
                    <a:p>
                      <a:pPr lvl="0" algn="ctr" fontAlgn="b"/>
                      <a:r>
                        <a:rPr lang="en-IN" sz="2400" u="none" strike="noStrike" dirty="0"/>
                        <a:t>Schemes active on NMF II platform</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c>
                  <a:txBody>
                    <a:bodyPr/>
                    <a:lstStyle/>
                    <a:p>
                      <a:pPr lvl="0" algn="ctr" fontAlgn="ctr"/>
                      <a:r>
                        <a:rPr lang="en-US" sz="2400" u="none" strike="noStrike" dirty="0" smtClean="0"/>
                        <a:t>20,096</a:t>
                      </a:r>
                      <a:endParaRPr lang="en-IN" sz="2400" b="0" i="0" u="none" strike="noStrike" dirty="0">
                        <a:solidFill>
                          <a:srgbClr val="000000"/>
                        </a:solidFill>
                        <a:latin typeface="IBM Plex Sans" panose="020B0503050000000000" pitchFamily="34" charset="0"/>
                      </a:endParaRPr>
                    </a:p>
                  </a:txBody>
                  <a:tcPr marL="7620" marR="7620" marT="7620" marB="0" anchor="ctr">
                    <a:solidFill>
                      <a:srgbClr val="FFCC99"/>
                    </a:solidFill>
                  </a:tcPr>
                </a:tc>
              </a:tr>
            </a:tbl>
          </a:graphicData>
        </a:graphic>
      </p:graphicFrame>
    </p:spTree>
    <p:extLst>
      <p:ext uri="{BB962C8B-B14F-4D97-AF65-F5344CB8AC3E}">
        <p14:creationId xmlns:p14="http://schemas.microsoft.com/office/powerpoint/2010/main" val="4284253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6787" y="204717"/>
            <a:ext cx="8911989" cy="46402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a:solidFill>
                  <a:schemeClr val="bg1"/>
                </a:solidFill>
                <a:latin typeface="IBM Plex Sans" panose="020B0503050000000000" pitchFamily="34" charset="0"/>
              </a:rPr>
              <a:t>Eligibility</a:t>
            </a:r>
            <a:r>
              <a:rPr lang="en-US" sz="3200" dirty="0">
                <a:solidFill>
                  <a:schemeClr val="bg1"/>
                </a:solidFill>
                <a:latin typeface="IBM Plex Sans" panose="020B0503050000000000" pitchFamily="34" charset="0"/>
              </a:rPr>
              <a:t> </a:t>
            </a:r>
            <a:r>
              <a:rPr lang="en-US" sz="3200" b="1" dirty="0">
                <a:solidFill>
                  <a:schemeClr val="bg1"/>
                </a:solidFill>
                <a:latin typeface="IBM Plex Sans" panose="020B0503050000000000" pitchFamily="34" charset="0"/>
              </a:rPr>
              <a:t>Criteria</a:t>
            </a:r>
            <a:endParaRPr lang="en-US" sz="3200" b="1" dirty="0">
              <a:ln w="0"/>
              <a:solidFill>
                <a:schemeClr val="bg1"/>
              </a:solidFill>
              <a:effectLst>
                <a:outerShdw blurRad="38100" dist="19050" dir="2700000" algn="tl" rotWithShape="0">
                  <a:schemeClr val="dk1">
                    <a:alpha val="40000"/>
                  </a:schemeClr>
                </a:outerShdw>
              </a:effectLst>
              <a:latin typeface="IBM Plex Sans" panose="020B0503050000000000" pitchFamily="34" charset="0"/>
            </a:endParaRPr>
          </a:p>
        </p:txBody>
      </p:sp>
      <p:graphicFrame>
        <p:nvGraphicFramePr>
          <p:cNvPr id="5" name="Content Placeholder 8"/>
          <p:cNvGraphicFramePr>
            <a:graphicFrameLocks noGrp="1"/>
          </p:cNvGraphicFramePr>
          <p:nvPr>
            <p:ph sz="half" idx="4294967295"/>
            <p:extLst>
              <p:ext uri="{D42A27DB-BD31-4B8C-83A1-F6EECF244321}">
                <p14:modId xmlns:p14="http://schemas.microsoft.com/office/powerpoint/2010/main" val="3324994715"/>
              </p:ext>
            </p:extLst>
          </p:nvPr>
        </p:nvGraphicFramePr>
        <p:xfrm>
          <a:off x="955344" y="976985"/>
          <a:ext cx="10627056" cy="5096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047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203546" y="108675"/>
            <a:ext cx="7439166" cy="464531"/>
          </a:xfrm>
          <a:prstGeom prst="rect">
            <a:avLst/>
          </a:prstGeom>
        </p:spPr>
        <p:style>
          <a:lnRef idx="1">
            <a:schemeClr val="accent4"/>
          </a:lnRef>
          <a:fillRef idx="3">
            <a:schemeClr val="accent4"/>
          </a:fillRef>
          <a:effectRef idx="2">
            <a:schemeClr val="accent4"/>
          </a:effectRef>
          <a:fontRef idx="minor">
            <a:schemeClr val="lt1"/>
          </a:fontRef>
        </p:style>
        <p:txBody>
          <a:bodyPr rtlCol="0" anchor="ctr">
            <a:normAutofit fontScale="7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smtClean="0">
                <a:solidFill>
                  <a:schemeClr val="bg1"/>
                </a:solidFill>
                <a:latin typeface="IBM Plex Sans" panose="020B0503050000000000" pitchFamily="34" charset="0"/>
              </a:rPr>
              <a:t>NMF II Platform Features </a:t>
            </a:r>
            <a:endParaRPr lang="en-US" b="1" u="sng" dirty="0">
              <a:ln w="0"/>
              <a:solidFill>
                <a:schemeClr val="bg1"/>
              </a:solidFill>
              <a:effectLst>
                <a:outerShdw blurRad="38100" dist="19050" dir="2700000" algn="tl" rotWithShape="0">
                  <a:schemeClr val="dk1">
                    <a:alpha val="40000"/>
                  </a:schemeClr>
                </a:outerShdw>
              </a:effectLst>
              <a:latin typeface="IBM Plex Sans" panose="020B0503050000000000" pitchFamily="34" charset="0"/>
            </a:endParaRPr>
          </a:p>
        </p:txBody>
      </p:sp>
      <p:sp>
        <p:nvSpPr>
          <p:cNvPr id="7" name="Content Placeholder 3"/>
          <p:cNvSpPr>
            <a:spLocks noGrp="1"/>
          </p:cNvSpPr>
          <p:nvPr>
            <p:ph sz="half" idx="4294967295"/>
          </p:nvPr>
        </p:nvSpPr>
        <p:spPr>
          <a:xfrm>
            <a:off x="940560" y="1009934"/>
            <a:ext cx="4709613" cy="4954138"/>
          </a:xfrm>
          <a:prstGeom prst="rect">
            <a:avLst/>
          </a:prstGeom>
        </p:spPr>
        <p:txBody>
          <a:bodyPr>
            <a:noAutofit/>
          </a:bodyPr>
          <a:lstStyle/>
          <a:p>
            <a:pPr>
              <a:buFont typeface="Arial" panose="020B0604020202020204" pitchFamily="34" charset="0"/>
              <a:buChar char="•"/>
            </a:pPr>
            <a:r>
              <a:rPr lang="en-IN" sz="2000" dirty="0"/>
              <a:t>Access through a desktop / Mobile application – Geographical barriers removed</a:t>
            </a:r>
          </a:p>
          <a:p>
            <a:pPr>
              <a:buFont typeface="Arial" panose="020B0604020202020204" pitchFamily="34" charset="0"/>
              <a:buChar char="•"/>
            </a:pPr>
            <a:r>
              <a:rPr lang="en-IN" sz="2000" dirty="0"/>
              <a:t>Option to choose Demat / Non - Demat mode of holding </a:t>
            </a:r>
          </a:p>
          <a:p>
            <a:pPr>
              <a:buFont typeface="Arial" panose="020B0604020202020204" pitchFamily="34" charset="0"/>
              <a:buChar char="•"/>
            </a:pPr>
            <a:r>
              <a:rPr lang="en-IN" sz="2000" dirty="0"/>
              <a:t>Digitised transactions – complete elimination of paper and related cost</a:t>
            </a:r>
          </a:p>
          <a:p>
            <a:pPr>
              <a:buFont typeface="Arial" panose="020B0604020202020204" pitchFamily="34" charset="0"/>
              <a:buChar char="•"/>
            </a:pPr>
            <a:r>
              <a:rPr lang="en-US" sz="2000" dirty="0"/>
              <a:t>Create basket of investments</a:t>
            </a:r>
            <a:endParaRPr lang="en-IN" sz="2000" dirty="0"/>
          </a:p>
          <a:p>
            <a:pPr>
              <a:buFont typeface="Arial" panose="020B0604020202020204" pitchFamily="34" charset="0"/>
              <a:buChar char="•"/>
            </a:pPr>
            <a:r>
              <a:rPr lang="en-IN" sz="2000" dirty="0"/>
              <a:t>Facility to transact 24 *7 </a:t>
            </a:r>
          </a:p>
          <a:p>
            <a:pPr>
              <a:buFont typeface="Arial" panose="020B0604020202020204" pitchFamily="34" charset="0"/>
              <a:buChar char="•"/>
            </a:pPr>
            <a:r>
              <a:rPr lang="en-IN" sz="2000" dirty="0"/>
              <a:t>Single payment for multiple investments across AMCs</a:t>
            </a:r>
          </a:p>
          <a:p>
            <a:pPr>
              <a:buFont typeface="Arial" panose="020B0604020202020204" pitchFamily="34" charset="0"/>
              <a:buChar char="•"/>
            </a:pPr>
            <a:r>
              <a:rPr lang="en-IN" sz="2000" dirty="0"/>
              <a:t>Multiple modes of payment – Cheque, NEFT/RTGS, Online, </a:t>
            </a:r>
            <a:r>
              <a:rPr lang="en-IN" sz="2000" dirty="0" smtClean="0"/>
              <a:t>Mandate</a:t>
            </a:r>
            <a:endParaRPr lang="en-IN" sz="2000" dirty="0"/>
          </a:p>
        </p:txBody>
      </p:sp>
      <p:sp>
        <p:nvSpPr>
          <p:cNvPr id="8" name="Content Placeholder 5"/>
          <p:cNvSpPr>
            <a:spLocks noGrp="1"/>
          </p:cNvSpPr>
          <p:nvPr>
            <p:ph sz="quarter" idx="4294967295"/>
          </p:nvPr>
        </p:nvSpPr>
        <p:spPr>
          <a:xfrm>
            <a:off x="5923129" y="1009934"/>
            <a:ext cx="4858602" cy="5467066"/>
          </a:xfrm>
          <a:prstGeom prst="rect">
            <a:avLst/>
          </a:prstGeom>
        </p:spPr>
        <p:txBody>
          <a:bodyPr>
            <a:noAutofit/>
          </a:bodyPr>
          <a:lstStyle/>
          <a:p>
            <a:pPr>
              <a:buFont typeface="Arial" panose="020B0604020202020204" pitchFamily="34" charset="0"/>
              <a:buChar char="•"/>
            </a:pPr>
            <a:r>
              <a:rPr lang="en-IN" sz="2000" dirty="0"/>
              <a:t>Facility to view Portfolio </a:t>
            </a:r>
            <a:r>
              <a:rPr lang="en-IN" sz="2000" dirty="0" smtClean="0"/>
              <a:t>statement</a:t>
            </a:r>
            <a:endParaRPr lang="en-IN" sz="2000" dirty="0"/>
          </a:p>
          <a:p>
            <a:pPr>
              <a:buFont typeface="Arial" panose="020B0604020202020204" pitchFamily="34" charset="0"/>
              <a:buChar char="•"/>
            </a:pPr>
            <a:r>
              <a:rPr lang="en-IN" sz="2000" dirty="0"/>
              <a:t>Various useful reports available on the platform </a:t>
            </a:r>
          </a:p>
          <a:p>
            <a:pPr>
              <a:buFont typeface="Arial" panose="020B0604020202020204" pitchFamily="34" charset="0"/>
              <a:buChar char="•"/>
            </a:pPr>
            <a:r>
              <a:rPr lang="en-IN" sz="2000" dirty="0"/>
              <a:t>Order Confirmation via SMS and Email to </a:t>
            </a:r>
            <a:r>
              <a:rPr lang="en-IN" sz="2000" dirty="0" smtClean="0"/>
              <a:t>investor</a:t>
            </a:r>
            <a:endParaRPr lang="en-IN" sz="2000" dirty="0"/>
          </a:p>
          <a:p>
            <a:pPr>
              <a:buFont typeface="Arial" panose="020B0604020202020204" pitchFamily="34" charset="0"/>
              <a:buChar char="•"/>
            </a:pPr>
            <a:r>
              <a:rPr lang="en-IN" sz="2000" dirty="0"/>
              <a:t>Branch Management and User Management features </a:t>
            </a:r>
            <a:r>
              <a:rPr lang="en-IN" sz="2000" dirty="0" smtClean="0"/>
              <a:t>available</a:t>
            </a:r>
            <a:endParaRPr lang="en-IN" sz="2000" dirty="0"/>
          </a:p>
          <a:p>
            <a:pPr>
              <a:buFont typeface="Arial" panose="020B0604020202020204" pitchFamily="34" charset="0"/>
              <a:buChar char="•"/>
            </a:pPr>
            <a:r>
              <a:rPr lang="en-IN" sz="2000" dirty="0"/>
              <a:t>Facility to re-trigger emails to investors – Payment link,  OTP , FATCA / </a:t>
            </a:r>
            <a:r>
              <a:rPr lang="en-IN" sz="2000" dirty="0" smtClean="0"/>
              <a:t>KYC</a:t>
            </a:r>
            <a:endParaRPr lang="en-IN" sz="2000" dirty="0"/>
          </a:p>
          <a:p>
            <a:pPr>
              <a:buFont typeface="Arial" panose="020B0604020202020204" pitchFamily="34" charset="0"/>
              <a:buChar char="•"/>
            </a:pPr>
            <a:r>
              <a:rPr lang="en-IN" sz="2000" dirty="0" smtClean="0"/>
              <a:t>Availability </a:t>
            </a:r>
            <a:r>
              <a:rPr lang="en-IN" sz="2000" dirty="0"/>
              <a:t>of mail back data on platform </a:t>
            </a:r>
            <a:endParaRPr lang="en-IN" sz="2000" dirty="0" smtClean="0"/>
          </a:p>
          <a:p>
            <a:pPr>
              <a:buFont typeface="Arial" panose="020B0604020202020204" pitchFamily="34" charset="0"/>
              <a:buChar char="•"/>
            </a:pPr>
            <a:endParaRPr lang="en-IN" sz="2000" dirty="0"/>
          </a:p>
        </p:txBody>
      </p:sp>
    </p:spTree>
    <p:extLst>
      <p:ext uri="{BB962C8B-B14F-4D97-AF65-F5344CB8AC3E}">
        <p14:creationId xmlns:p14="http://schemas.microsoft.com/office/powerpoint/2010/main" val="443268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2169425" y="108675"/>
            <a:ext cx="7452814" cy="464531"/>
          </a:xfrm>
          <a:prstGeom prst="rect">
            <a:avLst/>
          </a:prstGeom>
        </p:spPr>
        <p:style>
          <a:lnRef idx="1">
            <a:schemeClr val="accent4"/>
          </a:lnRef>
          <a:fillRef idx="3">
            <a:schemeClr val="accent4"/>
          </a:fillRef>
          <a:effectRef idx="2">
            <a:schemeClr val="accent4"/>
          </a:effectRef>
          <a:fontRef idx="minor">
            <a:schemeClr val="lt1"/>
          </a:fontRef>
        </p:style>
        <p:txBody>
          <a:bodyPr rtlCol="0" anchor="ctr">
            <a:normAutofit fontScale="900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smtClean="0">
                <a:solidFill>
                  <a:schemeClr val="bg1"/>
                </a:solidFill>
                <a:latin typeface="IBM Plex Sans" panose="020B0503050000000000" pitchFamily="34" charset="0"/>
              </a:rPr>
              <a:t>NMF II Platform Features </a:t>
            </a:r>
            <a:r>
              <a:rPr lang="en-US" sz="1600" b="1" dirty="0" smtClean="0">
                <a:solidFill>
                  <a:schemeClr val="bg1"/>
                </a:solidFill>
                <a:latin typeface="IBM Plex Sans" panose="020B0503050000000000" pitchFamily="34" charset="0"/>
              </a:rPr>
              <a:t>continues…</a:t>
            </a:r>
            <a:endParaRPr lang="en-US" sz="1600" b="1" u="sng" dirty="0">
              <a:ln w="0"/>
              <a:solidFill>
                <a:schemeClr val="bg1"/>
              </a:solidFill>
              <a:effectLst>
                <a:outerShdw blurRad="38100" dist="19050" dir="2700000" algn="tl" rotWithShape="0">
                  <a:schemeClr val="dk1">
                    <a:alpha val="40000"/>
                  </a:schemeClr>
                </a:outerShdw>
              </a:effectLst>
              <a:latin typeface="IBM Plex Sans" panose="020B0503050000000000" pitchFamily="34" charset="0"/>
            </a:endParaRPr>
          </a:p>
        </p:txBody>
      </p:sp>
      <p:sp>
        <p:nvSpPr>
          <p:cNvPr id="5" name="Content Placeholder 2"/>
          <p:cNvSpPr>
            <a:spLocks noGrp="1"/>
          </p:cNvSpPr>
          <p:nvPr>
            <p:ph idx="4294967295"/>
          </p:nvPr>
        </p:nvSpPr>
        <p:spPr>
          <a:xfrm>
            <a:off x="626090" y="758715"/>
            <a:ext cx="5024084" cy="5574352"/>
          </a:xfrm>
          <a:prstGeom prst="rect">
            <a:avLst/>
          </a:prstGeom>
        </p:spPr>
        <p:txBody>
          <a:bodyPr>
            <a:noAutofit/>
          </a:bodyPr>
          <a:lstStyle/>
          <a:p>
            <a:pPr>
              <a:lnSpc>
                <a:spcPct val="150000"/>
              </a:lnSpc>
            </a:pPr>
            <a:r>
              <a:rPr lang="en-IN" sz="1800" dirty="0" smtClean="0"/>
              <a:t>Platform integrates all stakeholders               </a:t>
            </a:r>
            <a:r>
              <a:rPr lang="en-IN" sz="1800" dirty="0"/>
              <a:t> </a:t>
            </a:r>
            <a:r>
              <a:rPr lang="en-IN" sz="1800" dirty="0" smtClean="0"/>
              <a:t>         ( Investors/ distributors/ RTAs) electronically</a:t>
            </a:r>
          </a:p>
          <a:p>
            <a:pPr>
              <a:lnSpc>
                <a:spcPct val="150000"/>
              </a:lnSpc>
            </a:pPr>
            <a:r>
              <a:rPr lang="en-IN" sz="1800" dirty="0" smtClean="0"/>
              <a:t>Facility </a:t>
            </a:r>
            <a:r>
              <a:rPr lang="en-IN" sz="1800" dirty="0"/>
              <a:t>to transact on the go through - Distributor Mobile </a:t>
            </a:r>
            <a:r>
              <a:rPr lang="en-IN" sz="1800" dirty="0" smtClean="0"/>
              <a:t>Application through iOS &amp; android </a:t>
            </a:r>
          </a:p>
          <a:p>
            <a:pPr>
              <a:lnSpc>
                <a:spcPct val="150000"/>
              </a:lnSpc>
            </a:pPr>
            <a:r>
              <a:rPr lang="en-IN" sz="1800" dirty="0" smtClean="0"/>
              <a:t>Daily </a:t>
            </a:r>
            <a:r>
              <a:rPr lang="en-IN" sz="1800" dirty="0"/>
              <a:t>reports to increase operational efficiency</a:t>
            </a:r>
          </a:p>
          <a:p>
            <a:pPr>
              <a:lnSpc>
                <a:spcPct val="150000"/>
              </a:lnSpc>
            </a:pPr>
            <a:r>
              <a:rPr lang="en-US" sz="1800" dirty="0"/>
              <a:t>Facility to map investors to sub broker ARN / EUIN / Sub </a:t>
            </a:r>
            <a:r>
              <a:rPr lang="en-US" sz="1800" dirty="0" smtClean="0"/>
              <a:t>Users</a:t>
            </a:r>
          </a:p>
          <a:p>
            <a:pPr>
              <a:lnSpc>
                <a:spcPct val="150000"/>
              </a:lnSpc>
            </a:pPr>
            <a:r>
              <a:rPr lang="en-IN" sz="1800" dirty="0"/>
              <a:t>Registration of multiple bank account numbers (maximum upto 5)</a:t>
            </a:r>
          </a:p>
          <a:p>
            <a:pPr marL="0" indent="0">
              <a:lnSpc>
                <a:spcPct val="150000"/>
              </a:lnSpc>
              <a:buNone/>
            </a:pPr>
            <a:endParaRPr lang="en-US" sz="1800" dirty="0"/>
          </a:p>
          <a:p>
            <a:pPr>
              <a:lnSpc>
                <a:spcPct val="150000"/>
              </a:lnSpc>
              <a:buFont typeface="Wingdings" pitchFamily="2" charset="2"/>
              <a:buChar char="q"/>
            </a:pPr>
            <a:endParaRPr lang="en-IN" sz="1800" dirty="0"/>
          </a:p>
          <a:p>
            <a:endParaRPr lang="en-US" sz="1800" dirty="0"/>
          </a:p>
          <a:p>
            <a:endParaRPr lang="en-US" sz="1800" dirty="0"/>
          </a:p>
        </p:txBody>
      </p:sp>
      <p:sp>
        <p:nvSpPr>
          <p:cNvPr id="6" name="Content Placeholder 2"/>
          <p:cNvSpPr txBox="1">
            <a:spLocks/>
          </p:cNvSpPr>
          <p:nvPr/>
        </p:nvSpPr>
        <p:spPr>
          <a:xfrm>
            <a:off x="5895832" y="928048"/>
            <a:ext cx="4728379" cy="540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dirty="0" smtClean="0"/>
              <a:t>Clients login provided – based on distributor discretion</a:t>
            </a:r>
          </a:p>
          <a:p>
            <a:pPr>
              <a:lnSpc>
                <a:spcPct val="150000"/>
              </a:lnSpc>
            </a:pPr>
            <a:r>
              <a:rPr lang="en-US" sz="1800" dirty="0" smtClean="0"/>
              <a:t>Dedicated helpdesk team to address queries / concerns</a:t>
            </a:r>
          </a:p>
          <a:p>
            <a:pPr>
              <a:lnSpc>
                <a:spcPct val="150000"/>
              </a:lnSpc>
            </a:pPr>
            <a:r>
              <a:rPr lang="en-IN" sz="1800" dirty="0" smtClean="0"/>
              <a:t>Reduced </a:t>
            </a:r>
            <a:r>
              <a:rPr lang="en-IN" sz="1800" dirty="0"/>
              <a:t>logistic requirement with Nil infrastructure </a:t>
            </a:r>
            <a:r>
              <a:rPr lang="en-IN" sz="1800" dirty="0" smtClean="0"/>
              <a:t>cost</a:t>
            </a:r>
          </a:p>
          <a:p>
            <a:pPr>
              <a:lnSpc>
                <a:spcPct val="150000"/>
              </a:lnSpc>
            </a:pPr>
            <a:r>
              <a:rPr lang="en-US" sz="1800" dirty="0"/>
              <a:t>One time investor registration – </a:t>
            </a:r>
            <a:r>
              <a:rPr lang="en-US" sz="1800" dirty="0" smtClean="0"/>
              <a:t>Investor</a:t>
            </a:r>
          </a:p>
          <a:p>
            <a:pPr>
              <a:lnSpc>
                <a:spcPct val="150000"/>
              </a:lnSpc>
            </a:pPr>
            <a:r>
              <a:rPr lang="en-IN" sz="1800" dirty="0"/>
              <a:t>Integration through APIs</a:t>
            </a:r>
          </a:p>
          <a:p>
            <a:pPr marL="0" indent="0">
              <a:lnSpc>
                <a:spcPct val="150000"/>
              </a:lnSpc>
              <a:buNone/>
            </a:pPr>
            <a:endParaRPr lang="en-IN" sz="1800" dirty="0"/>
          </a:p>
          <a:p>
            <a:pPr marL="0" indent="0">
              <a:lnSpc>
                <a:spcPct val="150000"/>
              </a:lnSpc>
              <a:buNone/>
            </a:pPr>
            <a:endParaRPr lang="en-IN" sz="1800" dirty="0" smtClean="0"/>
          </a:p>
          <a:p>
            <a:pPr>
              <a:lnSpc>
                <a:spcPct val="150000"/>
              </a:lnSpc>
              <a:buFont typeface="Wingdings" pitchFamily="2" charset="2"/>
              <a:buChar char="q"/>
            </a:pPr>
            <a:endParaRPr lang="en-IN" sz="1800" dirty="0" smtClean="0"/>
          </a:p>
          <a:p>
            <a:endParaRPr lang="en-US" sz="1800" dirty="0" smtClean="0"/>
          </a:p>
          <a:p>
            <a:endParaRPr lang="en-US" sz="1800" dirty="0"/>
          </a:p>
        </p:txBody>
      </p:sp>
    </p:spTree>
    <p:extLst>
      <p:ext uri="{BB962C8B-B14F-4D97-AF65-F5344CB8AC3E}">
        <p14:creationId xmlns:p14="http://schemas.microsoft.com/office/powerpoint/2010/main" val="2921293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E colour values">
      <a:dk1>
        <a:srgbClr val="000000"/>
      </a:dk1>
      <a:lt1>
        <a:srgbClr val="FFFFFF"/>
      </a:lt1>
      <a:dk2>
        <a:srgbClr val="44546A"/>
      </a:dk2>
      <a:lt2>
        <a:srgbClr val="E7E6E6"/>
      </a:lt2>
      <a:accent1>
        <a:srgbClr val="332A65"/>
      </a:accent1>
      <a:accent2>
        <a:srgbClr val="CE232A"/>
      </a:accent2>
      <a:accent3>
        <a:srgbClr val="D8662B"/>
      </a:accent3>
      <a:accent4>
        <a:srgbClr val="E7AF2B"/>
      </a:accent4>
      <a:accent5>
        <a:srgbClr val="626362"/>
      </a:accent5>
      <a:accent6>
        <a:srgbClr val="332A65"/>
      </a:accent6>
      <a:hlink>
        <a:srgbClr val="0563C1"/>
      </a:hlink>
      <a:folHlink>
        <a:srgbClr val="62636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6C3F8747-872A-4DF9-8B19-DF91440073F7}" vid="{033BE4A5-FB21-4CC3-A72B-26AC3B1DF0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3629</TotalTime>
  <Words>1639</Words>
  <Application>Microsoft Office PowerPoint</Application>
  <PresentationFormat>Widescreen</PresentationFormat>
  <Paragraphs>379</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Gill Sans MT</vt:lpstr>
      <vt:lpstr>IBM Plex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Pratibha Yadav (BD - MF)</dc:creator>
  <cp:lastModifiedBy>Pratibha Yadav (BD - MF)</cp:lastModifiedBy>
  <cp:revision>82</cp:revision>
  <dcterms:created xsi:type="dcterms:W3CDTF">2018-08-23T05:38:34Z</dcterms:created>
  <dcterms:modified xsi:type="dcterms:W3CDTF">2019-05-06T12:51:57Z</dcterms:modified>
</cp:coreProperties>
</file>